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4" r:id="rId4"/>
    <p:sldId id="274" r:id="rId5"/>
    <p:sldId id="318" r:id="rId6"/>
    <p:sldId id="273" r:id="rId7"/>
    <p:sldId id="269" r:id="rId8"/>
    <p:sldId id="259" r:id="rId9"/>
    <p:sldId id="265" r:id="rId10"/>
    <p:sldId id="315" r:id="rId11"/>
    <p:sldId id="260" r:id="rId12"/>
    <p:sldId id="266" r:id="rId13"/>
    <p:sldId id="262" r:id="rId14"/>
    <p:sldId id="278" r:id="rId15"/>
    <p:sldId id="317" r:id="rId16"/>
    <p:sldId id="280" r:id="rId17"/>
    <p:sldId id="281" r:id="rId18"/>
    <p:sldId id="283" r:id="rId19"/>
    <p:sldId id="284" r:id="rId20"/>
    <p:sldId id="285" r:id="rId21"/>
    <p:sldId id="286" r:id="rId22"/>
    <p:sldId id="277" r:id="rId23"/>
    <p:sldId id="268" r:id="rId24"/>
    <p:sldId id="264" r:id="rId25"/>
    <p:sldId id="261" r:id="rId26"/>
    <p:sldId id="302" r:id="rId27"/>
    <p:sldId id="271" r:id="rId28"/>
    <p:sldId id="272" r:id="rId29"/>
    <p:sldId id="323" r:id="rId30"/>
    <p:sldId id="303" r:id="rId31"/>
    <p:sldId id="305" r:id="rId32"/>
    <p:sldId id="270" r:id="rId33"/>
    <p:sldId id="306" r:id="rId34"/>
    <p:sldId id="307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8" r:id="rId46"/>
    <p:sldId id="299" r:id="rId47"/>
    <p:sldId id="300" r:id="rId48"/>
    <p:sldId id="301" r:id="rId49"/>
    <p:sldId id="309" r:id="rId50"/>
    <p:sldId id="310" r:id="rId51"/>
    <p:sldId id="297" r:id="rId52"/>
    <p:sldId id="311" r:id="rId53"/>
    <p:sldId id="319" r:id="rId54"/>
    <p:sldId id="312" r:id="rId55"/>
    <p:sldId id="275" r:id="rId56"/>
    <p:sldId id="276" r:id="rId57"/>
    <p:sldId id="316" r:id="rId58"/>
    <p:sldId id="320" r:id="rId59"/>
    <p:sldId id="321" r:id="rId60"/>
    <p:sldId id="313" r:id="rId61"/>
    <p:sldId id="324" r:id="rId62"/>
    <p:sldId id="325" r:id="rId63"/>
    <p:sldId id="326" r:id="rId64"/>
    <p:sldId id="327" r:id="rId65"/>
    <p:sldId id="322" r:id="rId6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63B"/>
    <a:srgbClr val="FF99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6" autoAdjust="0"/>
    <p:restoredTop sz="94660" autoAdjust="0"/>
  </p:normalViewPr>
  <p:slideViewPr>
    <p:cSldViewPr>
      <p:cViewPr>
        <p:scale>
          <a:sx n="66" d="100"/>
          <a:sy n="66" d="100"/>
        </p:scale>
        <p:origin x="-1325" y="-5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E5FA-AC63-40E8-BEDF-6117818B92F7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5110-0698-42CE-9E0A-959F001E40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E5FA-AC63-40E8-BEDF-6117818B92F7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5110-0698-42CE-9E0A-959F001E40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E5FA-AC63-40E8-BEDF-6117818B92F7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5110-0698-42CE-9E0A-959F001E40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E5FA-AC63-40E8-BEDF-6117818B92F7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5110-0698-42CE-9E0A-959F001E40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E5FA-AC63-40E8-BEDF-6117818B92F7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5110-0698-42CE-9E0A-959F001E40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E5FA-AC63-40E8-BEDF-6117818B92F7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5110-0698-42CE-9E0A-959F001E40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E5FA-AC63-40E8-BEDF-6117818B92F7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5110-0698-42CE-9E0A-959F001E40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E5FA-AC63-40E8-BEDF-6117818B92F7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5110-0698-42CE-9E0A-959F001E40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E5FA-AC63-40E8-BEDF-6117818B92F7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5110-0698-42CE-9E0A-959F001E40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E5FA-AC63-40E8-BEDF-6117818B92F7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5110-0698-42CE-9E0A-959F001E40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E5FA-AC63-40E8-BEDF-6117818B92F7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5110-0698-42CE-9E0A-959F001E40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46000" contrast="-78000"/>
          </a:blip>
          <a:srcRect/>
          <a:stretch>
            <a:fillRect l="-68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E5FA-AC63-40E8-BEDF-6117818B92F7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D5110-0698-42CE-9E0A-959F001E40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uario\Desktop\capture-1.avi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2.jpeg"/><Relationship Id="rId7" Type="http://schemas.openxmlformats.org/officeDocument/2006/relationships/image" Target="../media/image105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hyperlink" Target="http://www.katorlegaz.com/3d_models/index.php" TargetMode="External"/><Relationship Id="rId9" Type="http://schemas.openxmlformats.org/officeDocument/2006/relationships/image" Target="../media/image10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H8XebJo55E" TargetMode="Externa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8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67861" y="1052736"/>
            <a:ext cx="4925451" cy="20005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r"/>
            <a:r>
              <a:rPr lang="es-E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BLENDER</a:t>
            </a:r>
          </a:p>
          <a:p>
            <a:pPr algn="r"/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Pertíñez López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5536" y="4941168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4849996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sx="101000" sy="101000" algn="tl">
                    <a:srgbClr val="000000"/>
                  </a:outerShdw>
                </a:effectLst>
              </a:rPr>
              <a:t>NIVEL 1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sx="101000" sy="101000" algn="tl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5517232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55576" y="542606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sx="102000" sy="102000" algn="tl">
                    <a:srgbClr val="000000"/>
                  </a:outerShdw>
                </a:effectLst>
              </a:rPr>
              <a:t>NIVEL 2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sx="102000" sy="102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0 Imagen" descr="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1728192" cy="4122813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68344" y="188640"/>
            <a:ext cx="1221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VENTANAS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35 Grupo"/>
          <p:cNvGrpSpPr/>
          <p:nvPr/>
        </p:nvGrpSpPr>
        <p:grpSpPr>
          <a:xfrm>
            <a:off x="1259632" y="3933056"/>
            <a:ext cx="5081614" cy="432048"/>
            <a:chOff x="1619672" y="3717032"/>
            <a:chExt cx="5081614" cy="432048"/>
          </a:xfrm>
        </p:grpSpPr>
        <p:sp>
          <p:nvSpPr>
            <p:cNvPr id="4" name="3 Rectángulo"/>
            <p:cNvSpPr/>
            <p:nvPr/>
          </p:nvSpPr>
          <p:spPr>
            <a:xfrm>
              <a:off x="3563888" y="3717032"/>
              <a:ext cx="3137398" cy="43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Suavizar las aristas de la malla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5" name="34 Conector recto"/>
            <p:cNvCxnSpPr/>
            <p:nvPr/>
          </p:nvCxnSpPr>
          <p:spPr>
            <a:xfrm>
              <a:off x="1619672" y="3933056"/>
              <a:ext cx="194421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9" name="38 Imagen" descr="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7419" y="4221088"/>
            <a:ext cx="2527069" cy="2144684"/>
          </a:xfrm>
          <a:prstGeom prst="rect">
            <a:avLst/>
          </a:prstGeom>
        </p:spPr>
      </p:pic>
      <p:pic>
        <p:nvPicPr>
          <p:cNvPr id="40" name="39 Imagen" descr="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7419" y="4264389"/>
            <a:ext cx="2527069" cy="2044931"/>
          </a:xfrm>
          <a:prstGeom prst="rect">
            <a:avLst/>
          </a:prstGeom>
        </p:spPr>
      </p:pic>
      <p:grpSp>
        <p:nvGrpSpPr>
          <p:cNvPr id="5" name="43 Grupo"/>
          <p:cNvGrpSpPr/>
          <p:nvPr/>
        </p:nvGrpSpPr>
        <p:grpSpPr>
          <a:xfrm>
            <a:off x="1756899" y="3142709"/>
            <a:ext cx="6696744" cy="646331"/>
            <a:chOff x="1619672" y="3717032"/>
            <a:chExt cx="5081614" cy="646331"/>
          </a:xfrm>
        </p:grpSpPr>
        <p:sp>
          <p:nvSpPr>
            <p:cNvPr id="45" name="44 Rectángulo"/>
            <p:cNvSpPr/>
            <p:nvPr/>
          </p:nvSpPr>
          <p:spPr>
            <a:xfrm>
              <a:off x="2657851" y="3717032"/>
              <a:ext cx="40434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Coloca en su sitio el centro de la figura, para que pueda girar, rotar…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6" name="45 Conector recto"/>
            <p:cNvCxnSpPr/>
            <p:nvPr/>
          </p:nvCxnSpPr>
          <p:spPr>
            <a:xfrm>
              <a:off x="1619672" y="4077072"/>
              <a:ext cx="125674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12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68344" y="188640"/>
            <a:ext cx="1221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VENTANAS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452" y="116632"/>
            <a:ext cx="2295058" cy="6583403"/>
          </a:xfrm>
          <a:prstGeom prst="rect">
            <a:avLst/>
          </a:prstGeom>
        </p:spPr>
      </p:pic>
      <p:grpSp>
        <p:nvGrpSpPr>
          <p:cNvPr id="29" name="28 Grupo"/>
          <p:cNvGrpSpPr/>
          <p:nvPr/>
        </p:nvGrpSpPr>
        <p:grpSpPr>
          <a:xfrm>
            <a:off x="971600" y="44624"/>
            <a:ext cx="5616624" cy="369332"/>
            <a:chOff x="1295058" y="188640"/>
            <a:chExt cx="4789110" cy="369332"/>
          </a:xfrm>
        </p:grpSpPr>
        <p:sp>
          <p:nvSpPr>
            <p:cNvPr id="4" name="3 Rectángulo"/>
            <p:cNvSpPr/>
            <p:nvPr/>
          </p:nvSpPr>
          <p:spPr>
            <a:xfrm>
              <a:off x="3984106" y="188640"/>
              <a:ext cx="21000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OPCIONES DE RENDER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24 Conector recto"/>
            <p:cNvCxnSpPr/>
            <p:nvPr/>
          </p:nvCxnSpPr>
          <p:spPr>
            <a:xfrm>
              <a:off x="1295058" y="404664"/>
              <a:ext cx="2701549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31 Grupo"/>
          <p:cNvGrpSpPr/>
          <p:nvPr/>
        </p:nvGrpSpPr>
        <p:grpSpPr>
          <a:xfrm>
            <a:off x="2627784" y="332656"/>
            <a:ext cx="3672407" cy="369332"/>
            <a:chOff x="3263914" y="188640"/>
            <a:chExt cx="2713828" cy="369332"/>
          </a:xfrm>
        </p:grpSpPr>
        <p:sp>
          <p:nvSpPr>
            <p:cNvPr id="33" name="32 Rectángulo"/>
            <p:cNvSpPr/>
            <p:nvPr/>
          </p:nvSpPr>
          <p:spPr>
            <a:xfrm>
              <a:off x="3529975" y="188640"/>
              <a:ext cx="244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Renderizar</a:t>
              </a: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Imagen o Animación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33 Conector recto"/>
            <p:cNvCxnSpPr/>
            <p:nvPr/>
          </p:nvCxnSpPr>
          <p:spPr>
            <a:xfrm>
              <a:off x="3263914" y="404664"/>
              <a:ext cx="31927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35 Grupo"/>
          <p:cNvGrpSpPr/>
          <p:nvPr/>
        </p:nvGrpSpPr>
        <p:grpSpPr>
          <a:xfrm>
            <a:off x="1547664" y="1484784"/>
            <a:ext cx="5904656" cy="369332"/>
            <a:chOff x="1188633" y="188640"/>
            <a:chExt cx="4363411" cy="369332"/>
          </a:xfrm>
        </p:grpSpPr>
        <p:sp>
          <p:nvSpPr>
            <p:cNvPr id="37" name="36 Rectángulo"/>
            <p:cNvSpPr/>
            <p:nvPr/>
          </p:nvSpPr>
          <p:spPr>
            <a:xfrm>
              <a:off x="3529975" y="188640"/>
              <a:ext cx="20220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Resolución de salida, </a:t>
              </a:r>
              <a:r>
                <a:rPr lang="es-E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fps</a:t>
              </a: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37 Conector recto"/>
            <p:cNvCxnSpPr>
              <a:endCxn id="37" idx="1"/>
            </p:cNvCxnSpPr>
            <p:nvPr/>
          </p:nvCxnSpPr>
          <p:spPr>
            <a:xfrm flipV="1">
              <a:off x="1188633" y="373306"/>
              <a:ext cx="2341342" cy="3135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40 Grupo"/>
          <p:cNvGrpSpPr/>
          <p:nvPr/>
        </p:nvGrpSpPr>
        <p:grpSpPr>
          <a:xfrm>
            <a:off x="2411760" y="3717032"/>
            <a:ext cx="7704856" cy="923330"/>
            <a:chOff x="1188633" y="188640"/>
            <a:chExt cx="4363411" cy="923330"/>
          </a:xfrm>
        </p:grpSpPr>
        <p:sp>
          <p:nvSpPr>
            <p:cNvPr id="42" name="41 Rectángulo"/>
            <p:cNvSpPr/>
            <p:nvPr/>
          </p:nvSpPr>
          <p:spPr>
            <a:xfrm>
              <a:off x="1922665" y="188640"/>
              <a:ext cx="362937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 fondos transparentes. Escoger entre </a:t>
              </a:r>
              <a:r>
                <a:rPr lang="es-E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Sky</a:t>
              </a: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 </a:t>
              </a:r>
            </a:p>
            <a:p>
              <a:r>
                <a:rPr lang="es-E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Premultiplied</a:t>
              </a: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(mejor este) y un formato de salida que </a:t>
              </a:r>
            </a:p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Permita transparencias (PNG)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3" name="42 Conector recto"/>
            <p:cNvCxnSpPr/>
            <p:nvPr/>
          </p:nvCxnSpPr>
          <p:spPr>
            <a:xfrm>
              <a:off x="1188633" y="404664"/>
              <a:ext cx="638548" cy="929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16 Grupo"/>
          <p:cNvGrpSpPr/>
          <p:nvPr/>
        </p:nvGrpSpPr>
        <p:grpSpPr>
          <a:xfrm>
            <a:off x="1979713" y="539388"/>
            <a:ext cx="6480719" cy="369332"/>
            <a:chOff x="1188633" y="188640"/>
            <a:chExt cx="4789109" cy="369332"/>
          </a:xfrm>
        </p:grpSpPr>
        <p:sp>
          <p:nvSpPr>
            <p:cNvPr id="18" name="17 Rectángulo"/>
            <p:cNvSpPr/>
            <p:nvPr/>
          </p:nvSpPr>
          <p:spPr>
            <a:xfrm>
              <a:off x="3529975" y="188640"/>
              <a:ext cx="244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 de ver en </a:t>
              </a:r>
              <a:r>
                <a:rPr lang="es-E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renderizado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" name="18 Conector recto"/>
            <p:cNvCxnSpPr/>
            <p:nvPr/>
          </p:nvCxnSpPr>
          <p:spPr>
            <a:xfrm flipV="1">
              <a:off x="1188633" y="373306"/>
              <a:ext cx="2341343" cy="3135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25 Grupo"/>
          <p:cNvGrpSpPr/>
          <p:nvPr/>
        </p:nvGrpSpPr>
        <p:grpSpPr>
          <a:xfrm>
            <a:off x="2699792" y="1700808"/>
            <a:ext cx="6912771" cy="369332"/>
            <a:chOff x="2031981" y="125924"/>
            <a:chExt cx="3520064" cy="369332"/>
          </a:xfrm>
        </p:grpSpPr>
        <p:sp>
          <p:nvSpPr>
            <p:cNvPr id="27" name="26 Rectángulo"/>
            <p:cNvSpPr/>
            <p:nvPr/>
          </p:nvSpPr>
          <p:spPr>
            <a:xfrm>
              <a:off x="2435322" y="125924"/>
              <a:ext cx="31167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Indica el número de ft a </a:t>
              </a:r>
              <a:r>
                <a:rPr lang="es-E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renderizar</a:t>
              </a: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1=todos ;2=la mitad…)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8" name="27 Conector recto"/>
            <p:cNvCxnSpPr>
              <a:endCxn id="27" idx="1"/>
            </p:cNvCxnSpPr>
            <p:nvPr/>
          </p:nvCxnSpPr>
          <p:spPr>
            <a:xfrm>
              <a:off x="2031981" y="269940"/>
              <a:ext cx="403341" cy="406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>
          <a:xfrm>
            <a:off x="1475654" y="2564904"/>
            <a:ext cx="8568954" cy="369332"/>
            <a:chOff x="1188633" y="188640"/>
            <a:chExt cx="4363412" cy="369332"/>
          </a:xfrm>
        </p:grpSpPr>
        <p:sp>
          <p:nvSpPr>
            <p:cNvPr id="39" name="38 Rectángulo"/>
            <p:cNvSpPr/>
            <p:nvPr/>
          </p:nvSpPr>
          <p:spPr>
            <a:xfrm>
              <a:off x="2435322" y="188640"/>
              <a:ext cx="31167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 evitar bordes cortados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0" name="39 Conector recto"/>
            <p:cNvCxnSpPr>
              <a:endCxn id="39" idx="1"/>
            </p:cNvCxnSpPr>
            <p:nvPr/>
          </p:nvCxnSpPr>
          <p:spPr>
            <a:xfrm flipV="1">
              <a:off x="1188633" y="373306"/>
              <a:ext cx="1246689" cy="3135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44 Grupo"/>
          <p:cNvGrpSpPr/>
          <p:nvPr/>
        </p:nvGrpSpPr>
        <p:grpSpPr>
          <a:xfrm>
            <a:off x="2627784" y="5805264"/>
            <a:ext cx="6516216" cy="646331"/>
            <a:chOff x="1188633" y="188640"/>
            <a:chExt cx="3690261" cy="646331"/>
          </a:xfrm>
        </p:grpSpPr>
        <p:sp>
          <p:nvSpPr>
            <p:cNvPr id="46" name="45 Rectángulo"/>
            <p:cNvSpPr/>
            <p:nvPr/>
          </p:nvSpPr>
          <p:spPr>
            <a:xfrm>
              <a:off x="1677988" y="188640"/>
              <a:ext cx="32009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Formatos de salida: BW (Blanco y negro) RGBA (con canal alfa para transparencias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7" name="46 Conector recto"/>
            <p:cNvCxnSpPr/>
            <p:nvPr/>
          </p:nvCxnSpPr>
          <p:spPr>
            <a:xfrm flipV="1">
              <a:off x="1188633" y="391890"/>
              <a:ext cx="448575" cy="1277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49 Rectángulo"/>
          <p:cNvSpPr/>
          <p:nvPr/>
        </p:nvSpPr>
        <p:spPr>
          <a:xfrm>
            <a:off x="3779912" y="980728"/>
            <a:ext cx="5652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puede salvar pulsando en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(abajo)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" name="30 Grupo"/>
          <p:cNvGrpSpPr/>
          <p:nvPr/>
        </p:nvGrpSpPr>
        <p:grpSpPr>
          <a:xfrm>
            <a:off x="1115617" y="1916832"/>
            <a:ext cx="8424935" cy="513348"/>
            <a:chOff x="1261969" y="395372"/>
            <a:chExt cx="4290076" cy="513348"/>
          </a:xfrm>
        </p:grpSpPr>
        <p:sp>
          <p:nvSpPr>
            <p:cNvPr id="44" name="43 Rectángulo"/>
            <p:cNvSpPr/>
            <p:nvPr/>
          </p:nvSpPr>
          <p:spPr>
            <a:xfrm>
              <a:off x="2435322" y="539388"/>
              <a:ext cx="31167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Tamaño de </a:t>
              </a:r>
              <a:r>
                <a:rPr lang="es-E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render</a:t>
              </a: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(menor para previos y 100% para final)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8" name="47 Conector recto"/>
            <p:cNvCxnSpPr>
              <a:endCxn id="44" idx="1"/>
            </p:cNvCxnSpPr>
            <p:nvPr/>
          </p:nvCxnSpPr>
          <p:spPr>
            <a:xfrm>
              <a:off x="1261969" y="395372"/>
              <a:ext cx="1173353" cy="32868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68344" y="188640"/>
            <a:ext cx="1221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VENTANAS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188640"/>
            <a:ext cx="2304256" cy="6567640"/>
          </a:xfrm>
          <a:prstGeom prst="rect">
            <a:avLst/>
          </a:prstGeom>
        </p:spPr>
      </p:pic>
      <p:grpSp>
        <p:nvGrpSpPr>
          <p:cNvPr id="5" name="28 Grupo"/>
          <p:cNvGrpSpPr/>
          <p:nvPr/>
        </p:nvGrpSpPr>
        <p:grpSpPr>
          <a:xfrm>
            <a:off x="2195737" y="260648"/>
            <a:ext cx="5184577" cy="369332"/>
            <a:chOff x="2758397" y="188640"/>
            <a:chExt cx="3741493" cy="369332"/>
          </a:xfrm>
        </p:grpSpPr>
        <p:sp>
          <p:nvSpPr>
            <p:cNvPr id="4" name="3 Rectángulo"/>
            <p:cNvSpPr/>
            <p:nvPr/>
          </p:nvSpPr>
          <p:spPr>
            <a:xfrm>
              <a:off x="4399828" y="188640"/>
              <a:ext cx="21000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OPCIONES DE CAMARA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24 Conector recto"/>
            <p:cNvCxnSpPr/>
            <p:nvPr/>
          </p:nvCxnSpPr>
          <p:spPr>
            <a:xfrm flipV="1">
              <a:off x="2758397" y="368877"/>
              <a:ext cx="1605545" cy="187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31 Grupo"/>
          <p:cNvGrpSpPr/>
          <p:nvPr/>
        </p:nvGrpSpPr>
        <p:grpSpPr>
          <a:xfrm>
            <a:off x="971601" y="1763524"/>
            <a:ext cx="6480719" cy="369332"/>
            <a:chOff x="1188633" y="188640"/>
            <a:chExt cx="4789109" cy="369332"/>
          </a:xfrm>
        </p:grpSpPr>
        <p:sp>
          <p:nvSpPr>
            <p:cNvPr id="33" name="32 Rectángulo"/>
            <p:cNvSpPr/>
            <p:nvPr/>
          </p:nvSpPr>
          <p:spPr>
            <a:xfrm>
              <a:off x="3529975" y="188640"/>
              <a:ext cx="244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Distancia focal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33 Conector recto"/>
            <p:cNvCxnSpPr>
              <a:endCxn id="33" idx="1"/>
            </p:cNvCxnSpPr>
            <p:nvPr/>
          </p:nvCxnSpPr>
          <p:spPr>
            <a:xfrm flipV="1">
              <a:off x="1188633" y="373306"/>
              <a:ext cx="2341342" cy="3135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9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28 Grupo"/>
          <p:cNvGrpSpPr/>
          <p:nvPr/>
        </p:nvGrpSpPr>
        <p:grpSpPr>
          <a:xfrm>
            <a:off x="1331639" y="332656"/>
            <a:ext cx="5328594" cy="1141095"/>
            <a:chOff x="2654466" y="-306124"/>
            <a:chExt cx="3845424" cy="1141095"/>
          </a:xfrm>
        </p:grpSpPr>
        <p:sp>
          <p:nvSpPr>
            <p:cNvPr id="12" name="11 Rectángulo"/>
            <p:cNvSpPr/>
            <p:nvPr/>
          </p:nvSpPr>
          <p:spPr>
            <a:xfrm>
              <a:off x="4399828" y="188640"/>
              <a:ext cx="21000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SCENE. SE PUEDE ESCOGER LA UNIDAD DE MEDIDA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12 Conector recto"/>
            <p:cNvCxnSpPr/>
            <p:nvPr/>
          </p:nvCxnSpPr>
          <p:spPr>
            <a:xfrm>
              <a:off x="2654466" y="-306124"/>
              <a:ext cx="1709476" cy="67500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84720" y="188640"/>
            <a:ext cx="185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AÑADIR OBJETOS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516216" y="2204864"/>
            <a:ext cx="2346196" cy="861060"/>
            <a:chOff x="6516216" y="2204864"/>
            <a:chExt cx="2346196" cy="861060"/>
          </a:xfrm>
        </p:grpSpPr>
        <p:pic>
          <p:nvPicPr>
            <p:cNvPr id="7" name="6 Imagen" descr="02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0232" y="2204864"/>
              <a:ext cx="2202180" cy="861060"/>
            </a:xfrm>
            <a:prstGeom prst="rect">
              <a:avLst/>
            </a:prstGeom>
          </p:spPr>
        </p:pic>
        <p:sp>
          <p:nvSpPr>
            <p:cNvPr id="8" name="7 Elipse"/>
            <p:cNvSpPr/>
            <p:nvPr/>
          </p:nvSpPr>
          <p:spPr>
            <a:xfrm>
              <a:off x="6516216" y="2420888"/>
              <a:ext cx="144016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2 Rectángulo"/>
          <p:cNvSpPr/>
          <p:nvPr/>
        </p:nvSpPr>
        <p:spPr>
          <a:xfrm>
            <a:off x="467544" y="620688"/>
            <a:ext cx="77768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construye a base de formas geométricas o elementos ya creados por otros programadores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SE HACEN EN MODO OBJETC </a:t>
            </a:r>
          </a:p>
          <a:p>
            <a:pPr>
              <a:buFontTx/>
              <a:buChar char="-"/>
            </a:pP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 crea un objeto nuevo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SE HACE EN MODO EDIT</a:t>
            </a:r>
          </a:p>
          <a:p>
            <a:pPr>
              <a:buFontTx/>
              <a:buChar char="-"/>
            </a:pP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crea un objeto unido al que estuviera seleccionado.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mismo objeto, una sola malla, un mismo centro.</a:t>
            </a: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queremos separarlos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 MODE 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Vertices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queremos unir dos objetos, los seleccionamos y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 MODO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mejora la malla con 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Tools/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Modifier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Extrusión: escoger un vértice, una arista o cara y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“E”.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Arrastar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3779912" y="980728"/>
            <a:ext cx="3141130" cy="1296144"/>
            <a:chOff x="3779912" y="980728"/>
            <a:chExt cx="3141130" cy="1296144"/>
          </a:xfrm>
        </p:grpSpPr>
        <p:pic>
          <p:nvPicPr>
            <p:cNvPr id="5" name="4 Imagen" descr="02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944" y="980728"/>
              <a:ext cx="2853098" cy="1296144"/>
            </a:xfrm>
            <a:prstGeom prst="rect">
              <a:avLst/>
            </a:prstGeom>
          </p:spPr>
        </p:pic>
        <p:sp>
          <p:nvSpPr>
            <p:cNvPr id="6" name="5 Elipse"/>
            <p:cNvSpPr/>
            <p:nvPr/>
          </p:nvSpPr>
          <p:spPr>
            <a:xfrm>
              <a:off x="3779912" y="1628800"/>
              <a:ext cx="144016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84720" y="188640"/>
            <a:ext cx="185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AÑADIR OBJETOS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23529" y="620688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MODELADO DE OBJETOS </a:t>
            </a: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 varias formas de construir un objeto:</a:t>
            </a: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Vertex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Pushing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 crean vértices, punto a punto.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caja. Para objetos poco detallados. Se parte un cubo, esfera… y con divisiones se va estirando, empujando…</a:t>
            </a:r>
          </a:p>
          <a:p>
            <a:pPr marL="342900" indent="-342900">
              <a:buAutoNum type="arabicPeriod"/>
            </a:pP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Nurbs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 crean parches y luego se unen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giro. Se crea un perfil y en torno a un eje se gira.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Modificadores. Se parte de un objeto y se le aplican distorsiones para crear otro mas complejo.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84720" y="188640"/>
            <a:ext cx="185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AÑADIR OBJETOS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673412"/>
            <a:ext cx="2912840" cy="2769298"/>
          </a:xfrm>
          <a:prstGeom prst="rect">
            <a:avLst/>
          </a:prstGeom>
        </p:spPr>
      </p:pic>
      <p:pic>
        <p:nvPicPr>
          <p:cNvPr id="14" name="13 Imagen" descr="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3360" y="3284984"/>
            <a:ext cx="1310640" cy="541020"/>
          </a:xfrm>
          <a:prstGeom prst="rect">
            <a:avLst/>
          </a:prstGeom>
        </p:spPr>
      </p:pic>
      <p:pic>
        <p:nvPicPr>
          <p:cNvPr id="12" name="11 Imagen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573016"/>
            <a:ext cx="2952328" cy="2817956"/>
          </a:xfrm>
          <a:prstGeom prst="rect">
            <a:avLst/>
          </a:prstGeom>
        </p:spPr>
      </p:pic>
      <p:pic>
        <p:nvPicPr>
          <p:cNvPr id="13" name="12 Imagen" descr="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2060848"/>
            <a:ext cx="3032625" cy="4407415"/>
          </a:xfrm>
          <a:prstGeom prst="rect">
            <a:avLst/>
          </a:prstGeom>
        </p:spPr>
      </p:pic>
      <p:pic>
        <p:nvPicPr>
          <p:cNvPr id="15" name="14 Imagen" descr="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54612" y="2492896"/>
            <a:ext cx="4089388" cy="4144923"/>
          </a:xfrm>
          <a:prstGeom prst="rect">
            <a:avLst/>
          </a:prstGeom>
        </p:spPr>
      </p:pic>
      <p:pic>
        <p:nvPicPr>
          <p:cNvPr id="16" name="15 Imagen" descr="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06640" y="5013176"/>
            <a:ext cx="1737360" cy="162306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23529" y="620688"/>
            <a:ext cx="727280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MODELADO DE OBJETOS 1. </a:t>
            </a:r>
          </a:p>
          <a:p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Vertex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Pushing</a:t>
            </a: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HACEN EN MODO OBJETC </a:t>
            </a:r>
          </a:p>
          <a:p>
            <a:pPr>
              <a:buFontTx/>
              <a:buChar char="-"/>
            </a:pP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crea un objeto nuevo.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May+A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(lo mejor, un plano) 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pasa a Modo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Así se ven los vértices, bordes y una cara.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borran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 – vértices).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 tenemos un plano que no se ve</a:t>
            </a:r>
          </a:p>
          <a:p>
            <a:pPr>
              <a:buFontTx/>
              <a:buChar char="-"/>
            </a:pP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Crtl+click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Se van creando vértices, dibujando puntos unidos por bordes, dibujando lo que queramos, sobre plano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vez que tenemos un perfil vamos creando caras, añadiendo mas vértices, seleccionando cuatro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May+click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pulsando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estas herramientas podemos seleccionar vértices, bordes o caras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=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 por la mitad un borde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Convierte el cursor en selector, para seleccionar vértices por los que pasa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Seleccionado un/unos vértice/s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(Extrude y arrastrar)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&gt;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Crtl+Alt+Q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 la pantalla en cuatro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(PEF) Cuando se mueve un vértice, arrastra los contiguos</a:t>
            </a:r>
          </a:p>
          <a:p>
            <a:pPr lvl="1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 se crea una transición suave</a:t>
            </a:r>
          </a:p>
          <a:p>
            <a:pPr>
              <a:buFontTx/>
              <a:buChar char="-"/>
            </a:pP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May+O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Selecciona distintos tipos de arrastre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cara creada se puede duplicar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May+D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y/o rotar sobre su centro o sobre un punto donde coloquemos el cursor. Para esto último presionaremos el punto del teclado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“.”</a:t>
            </a: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84720" y="188640"/>
            <a:ext cx="185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AÑADIR OBJETOS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23528" y="620688"/>
            <a:ext cx="806489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MODELADO DE OBJETOS 2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CAJA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de una forma cualquiera (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un círculo), se pueden utilizar estar herramientas para construir un objeto: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Seleccionar bordes (igual que C para vértices)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Subdivide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Divide lo seleccionado en partes iguales y así crea mas vértices</a:t>
            </a:r>
          </a:p>
          <a:p>
            <a:pPr>
              <a:buFontTx/>
              <a:buChar char="-"/>
            </a:pP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Suavizar aristas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Suavizar lo contiguo para arrastrar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 “Llave Inglesa” &gt;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Modifier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 se crea un objeto libre, cualquiera…</a:t>
            </a: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77072"/>
            <a:ext cx="7795260" cy="21259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84720" y="188640"/>
            <a:ext cx="185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AÑADIR OBJETOS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 descr="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05064"/>
            <a:ext cx="4062978" cy="2647544"/>
          </a:xfrm>
          <a:prstGeom prst="rect">
            <a:avLst/>
          </a:prstGeom>
        </p:spPr>
      </p:pic>
      <p:pic>
        <p:nvPicPr>
          <p:cNvPr id="6" name="5 Imagen" descr="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4292" y="3179313"/>
            <a:ext cx="3990196" cy="3490047"/>
          </a:xfrm>
          <a:prstGeom prst="rect">
            <a:avLst/>
          </a:prstGeom>
        </p:spPr>
      </p:pic>
      <p:pic>
        <p:nvPicPr>
          <p:cNvPr id="7" name="6 Imagen" descr="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154651"/>
            <a:ext cx="4426674" cy="3586717"/>
          </a:xfrm>
          <a:prstGeom prst="rect">
            <a:avLst/>
          </a:prstGeom>
        </p:spPr>
      </p:pic>
      <p:pic>
        <p:nvPicPr>
          <p:cNvPr id="8" name="7 Imagen" descr="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3070549"/>
            <a:ext cx="1787644" cy="358646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23528" y="620688"/>
            <a:ext cx="8064895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MODELADO DE OBJETOS 3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GIRO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si se quiere crear un objeto concreto, específico, se puede hacer así:</a:t>
            </a: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crea un perfil del objeto, como vimos en las diapositivas anteriores.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(Herramientas). Gira una selección sobre un punto. Cuidado con la vista ya que lo rota desde un punto de vista cenital. 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pulsamos Spin se despliega una ventana a la izquierda donde podemos especificar los grados de giro (mejor 360º) y el número de caras (cuantas mas, mas suave)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primeros vértices y los últimos se solaparán. Para unirlos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“W”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doubles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 hemos creado un tubo. Para cerrar uno de sus extremos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Alt+Click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derecho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se seleccionan todos los vértices de un círculo-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(Extrude) + S (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 mueve el ratón para que converjan en el centro.</a:t>
            </a:r>
          </a:p>
          <a:p>
            <a:pPr>
              <a:buFontTx/>
              <a:buChar char="-"/>
            </a:pP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At Center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 combinan los ejes en uno solo.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cerrar un hueco, se seleccionan dos vértices y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Alt+M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84720" y="188640"/>
            <a:ext cx="185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AÑADIR OBJETOS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 descr="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645024"/>
            <a:ext cx="4812978" cy="2977520"/>
          </a:xfrm>
          <a:prstGeom prst="rect">
            <a:avLst/>
          </a:prstGeom>
        </p:spPr>
      </p:pic>
      <p:pic>
        <p:nvPicPr>
          <p:cNvPr id="6" name="5 Imagen" descr="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9676" y="3651840"/>
            <a:ext cx="5036820" cy="3017520"/>
          </a:xfrm>
          <a:prstGeom prst="rect">
            <a:avLst/>
          </a:prstGeom>
        </p:spPr>
      </p:pic>
      <p:pic>
        <p:nvPicPr>
          <p:cNvPr id="7" name="6 Imagen" descr="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73016"/>
            <a:ext cx="4208633" cy="3146919"/>
          </a:xfrm>
          <a:prstGeom prst="rect">
            <a:avLst/>
          </a:prstGeom>
        </p:spPr>
      </p:pic>
      <p:pic>
        <p:nvPicPr>
          <p:cNvPr id="8" name="7 Imagen" descr="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5448" y="3140968"/>
            <a:ext cx="3685024" cy="3540513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23528" y="620688"/>
            <a:ext cx="8064895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MODELADO DE OBJETOS 4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MODELADO DE CAJA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parte de un objeto modelado (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una caja) y mediante subdivisión, cortes y extrusión se construye cualquier objeto.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Creamos un cubo</a:t>
            </a:r>
          </a:p>
          <a:p>
            <a:pPr>
              <a:buFontTx/>
              <a:buChar char="-"/>
            </a:pP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Convierte el cubo en una bola de vértices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puede aplastar seleccionando los bordes superiores del cubo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aplican cortes con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Crtl+R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Moviendo el ratón se sitúa el corte donde se quiera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deslizar el ratón se deforma la parte seccionada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van aplicando cortes para poder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extruirlos</a:t>
            </a: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seleccionan las caras, se extruden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pueden aplicar mas cortes para ajustar el tamaño</a:t>
            </a: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84720" y="188640"/>
            <a:ext cx="185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AÑADIR OBJETOS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 descr="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429000"/>
            <a:ext cx="3414142" cy="2973848"/>
          </a:xfrm>
          <a:prstGeom prst="rect">
            <a:avLst/>
          </a:prstGeom>
        </p:spPr>
      </p:pic>
      <p:pic>
        <p:nvPicPr>
          <p:cNvPr id="6" name="5 Imagen" descr="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348880"/>
            <a:ext cx="5400600" cy="4204945"/>
          </a:xfrm>
          <a:prstGeom prst="rect">
            <a:avLst/>
          </a:prstGeom>
        </p:spPr>
      </p:pic>
      <p:pic>
        <p:nvPicPr>
          <p:cNvPr id="11" name="10 Imagen" descr="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348880"/>
            <a:ext cx="5256584" cy="4240720"/>
          </a:xfrm>
          <a:prstGeom prst="rect">
            <a:avLst/>
          </a:prstGeom>
        </p:spPr>
      </p:pic>
      <p:pic>
        <p:nvPicPr>
          <p:cNvPr id="8" name="7 Imagen" descr="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8224" y="2420888"/>
            <a:ext cx="6145776" cy="4190027"/>
          </a:xfrm>
          <a:prstGeom prst="rect">
            <a:avLst/>
          </a:prstGeom>
        </p:spPr>
      </p:pic>
      <p:pic>
        <p:nvPicPr>
          <p:cNvPr id="7" name="6 Imagen" descr="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2420888"/>
            <a:ext cx="5580112" cy="424372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23528" y="620688"/>
            <a:ext cx="8064895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MODELADO DE OBJETOS 5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MODELADO CON MODIFICADORES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 puede crear una forma y duplicarla mediante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Modifier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esta forma, a partir de una figura plana se pueden crear formas complejas.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Modificador (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siempre está activo, lo que se haga al original se clona en los reflejos.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SIMPLE DEFORM: Permite estirar, girar y doblar. Vea los ejemplos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resulte bien, hay que aplicar cortes transversales. A mas cortes, mas fluido el efecto.</a:t>
            </a: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85968" y="188640"/>
            <a:ext cx="170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INTRODUCCION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5576" y="1305049"/>
            <a:ext cx="7918322" cy="5216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http://www.blender.org/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http://www.katorlegaz.com/3d_models/index.php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http://www.makehuman.org/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http://www.blenderfoundations.com/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www.blendswap.com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84720" y="188640"/>
            <a:ext cx="185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AÑADIR OBJETOS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23528" y="620689"/>
            <a:ext cx="8064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MODELADO DE OBJETOS 5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MODELADO CON MODIFICADORES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Permite crear duplicados desplazados del original que luego pueden conectarse, diseminarse, solaparse, girarse o escalarse. Todo ello se puede animar</a:t>
            </a:r>
          </a:p>
        </p:txBody>
      </p:sp>
      <p:pic>
        <p:nvPicPr>
          <p:cNvPr id="12" name="11 Imagen" descr="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2971696" cy="4896544"/>
          </a:xfrm>
          <a:prstGeom prst="rect">
            <a:avLst/>
          </a:prstGeom>
        </p:spPr>
      </p:pic>
      <p:grpSp>
        <p:nvGrpSpPr>
          <p:cNvPr id="16" name="15 Grupo"/>
          <p:cNvGrpSpPr/>
          <p:nvPr/>
        </p:nvGrpSpPr>
        <p:grpSpPr>
          <a:xfrm>
            <a:off x="2771800" y="4221088"/>
            <a:ext cx="2925746" cy="369332"/>
            <a:chOff x="2771800" y="4221088"/>
            <a:chExt cx="2925746" cy="369332"/>
          </a:xfrm>
        </p:grpSpPr>
        <p:sp>
          <p:nvSpPr>
            <p:cNvPr id="13" name="12 CuadroTexto"/>
            <p:cNvSpPr txBox="1"/>
            <p:nvPr/>
          </p:nvSpPr>
          <p:spPr>
            <a:xfrm>
              <a:off x="3347864" y="4221088"/>
              <a:ext cx="2349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Ubicación de las copias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14 Conector recto"/>
            <p:cNvCxnSpPr>
              <a:endCxn id="13" idx="1"/>
            </p:cNvCxnSpPr>
            <p:nvPr/>
          </p:nvCxnSpPr>
          <p:spPr>
            <a:xfrm flipV="1">
              <a:off x="2771800" y="4405754"/>
              <a:ext cx="57606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16 Grupo"/>
          <p:cNvGrpSpPr/>
          <p:nvPr/>
        </p:nvGrpSpPr>
        <p:grpSpPr>
          <a:xfrm>
            <a:off x="2771800" y="3419708"/>
            <a:ext cx="2465492" cy="369332"/>
            <a:chOff x="2771800" y="4221088"/>
            <a:chExt cx="2465492" cy="369332"/>
          </a:xfrm>
        </p:grpSpPr>
        <p:sp>
          <p:nvSpPr>
            <p:cNvPr id="18" name="17 CuadroTexto"/>
            <p:cNvSpPr txBox="1"/>
            <p:nvPr/>
          </p:nvSpPr>
          <p:spPr>
            <a:xfrm>
              <a:off x="3347864" y="4221088"/>
              <a:ext cx="1889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Número de copias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18 Conector recto"/>
            <p:cNvCxnSpPr>
              <a:endCxn id="18" idx="1"/>
            </p:cNvCxnSpPr>
            <p:nvPr/>
          </p:nvCxnSpPr>
          <p:spPr>
            <a:xfrm>
              <a:off x="2771800" y="4405754"/>
              <a:ext cx="57606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19 Grupo"/>
          <p:cNvGrpSpPr/>
          <p:nvPr/>
        </p:nvGrpSpPr>
        <p:grpSpPr>
          <a:xfrm>
            <a:off x="2771800" y="5013176"/>
            <a:ext cx="5182903" cy="646331"/>
            <a:chOff x="2771800" y="4221088"/>
            <a:chExt cx="5182903" cy="646331"/>
          </a:xfrm>
        </p:grpSpPr>
        <p:sp>
          <p:nvSpPr>
            <p:cNvPr id="21" name="20 CuadroTexto"/>
            <p:cNvSpPr txBox="1"/>
            <p:nvPr/>
          </p:nvSpPr>
          <p:spPr>
            <a:xfrm>
              <a:off x="3347864" y="4221088"/>
              <a:ext cx="46068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Permite rotar las copias (Creando un elemento </a:t>
              </a:r>
            </a:p>
            <a:p>
              <a:r>
                <a:rPr lang="es-ES" dirty="0" smtClean="0">
                  <a:solidFill>
                    <a:schemeClr val="bg1"/>
                  </a:solidFill>
                </a:rPr>
                <a:t>nulo (</a:t>
              </a:r>
              <a:r>
                <a:rPr lang="es-ES" dirty="0" err="1" smtClean="0">
                  <a:solidFill>
                    <a:schemeClr val="bg1"/>
                  </a:solidFill>
                </a:rPr>
                <a:t>Add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Empty</a:t>
              </a:r>
              <a:r>
                <a:rPr lang="es-ES" dirty="0" smtClean="0">
                  <a:solidFill>
                    <a:schemeClr val="bg1"/>
                  </a:solidFill>
                </a:rPr>
                <a:t>)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21 Conector recto"/>
            <p:cNvCxnSpPr>
              <a:endCxn id="21" idx="1"/>
            </p:cNvCxnSpPr>
            <p:nvPr/>
          </p:nvCxnSpPr>
          <p:spPr>
            <a:xfrm>
              <a:off x="2771800" y="4405754"/>
              <a:ext cx="576064" cy="1385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84720" y="188640"/>
            <a:ext cx="185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AÑADIR OBJETOS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23528" y="620689"/>
            <a:ext cx="80648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MODELADO DE OBJETOS 5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MODELADO CON MODIFICADORES</a:t>
            </a:r>
          </a:p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-BOLEAN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Se usa para crear una figura compleja a partir de la intersección de otras dos. 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escoge la que se quiere cortar (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Cubo) en modo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Objetc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escoge el Modificar Bolean.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escoge la otra figura (el cilindro) y en Operación se escoge diferencia y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 el cubo se ha recortado con un cilindro.</a:t>
            </a:r>
          </a:p>
        </p:txBody>
      </p:sp>
      <p:pic>
        <p:nvPicPr>
          <p:cNvPr id="5" name="4 Imagen" descr="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140968"/>
            <a:ext cx="3825419" cy="3717032"/>
          </a:xfrm>
          <a:prstGeom prst="rect">
            <a:avLst/>
          </a:prstGeom>
        </p:spPr>
      </p:pic>
      <p:pic>
        <p:nvPicPr>
          <p:cNvPr id="6" name="5 Imagen" descr="114.JPG"/>
          <p:cNvPicPr>
            <a:picLocks noChangeAspect="1"/>
          </p:cNvPicPr>
          <p:nvPr/>
        </p:nvPicPr>
        <p:blipFill>
          <a:blip r:embed="rId3" cstate="print"/>
          <a:srcRect l="48576" t="46038" r="3403"/>
          <a:stretch>
            <a:fillRect/>
          </a:stretch>
        </p:blipFill>
        <p:spPr>
          <a:xfrm>
            <a:off x="5129377" y="3212976"/>
            <a:ext cx="3979127" cy="3503329"/>
          </a:xfrm>
          <a:prstGeom prst="rect">
            <a:avLst/>
          </a:prstGeom>
        </p:spPr>
      </p:pic>
      <p:pic>
        <p:nvPicPr>
          <p:cNvPr id="7" name="6 Imagen" descr="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166181"/>
            <a:ext cx="4752528" cy="36918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84720" y="188640"/>
            <a:ext cx="185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AÑADIR OBJETOS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 descr="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908720"/>
            <a:ext cx="2546445" cy="1656184"/>
          </a:xfrm>
          <a:prstGeom prst="rect">
            <a:avLst/>
          </a:prstGeom>
        </p:spPr>
      </p:pic>
      <p:pic>
        <p:nvPicPr>
          <p:cNvPr id="9" name="8 Imagen" descr="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852936"/>
            <a:ext cx="3059832" cy="166275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11561" y="620688"/>
            <a:ext cx="604867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CAPAS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 pueden añadir un objeto o varios a cada capa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activan o desactivan haciendo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May+click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seleccionar varias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cambiar un objeto a una capa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pueden utilizar para objetos de distintas resoluciones…</a:t>
            </a:r>
          </a:p>
          <a:p>
            <a:pPr>
              <a:buFontTx/>
              <a:buChar char="-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RELACIONES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Objetos primarios y secundarios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selecciona primero el secundario, luego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el primario y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Crtl+P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separan seleccionado el secundario y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Alt+P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VACIOS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Objetos primarios que no ven ni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renderizan</a:t>
            </a: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crean con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May+A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Empty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INSTANCIAS</a:t>
            </a:r>
          </a:p>
          <a:p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Los objetos se duplican con </a:t>
            </a:r>
            <a:r>
              <a:rPr lang="es-ES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May+D</a:t>
            </a:r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comparten material pero son independientes. Con </a:t>
            </a:r>
            <a:r>
              <a:rPr lang="es-ES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Alt+D</a:t>
            </a:r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crean instancias, duplicados de objetos a los que si se modifica uno también se modifica el otro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68344" y="188640"/>
            <a:ext cx="1221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VENTANAS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767" y="188640"/>
            <a:ext cx="2163794" cy="6567640"/>
          </a:xfrm>
          <a:prstGeom prst="rect">
            <a:avLst/>
          </a:prstGeom>
        </p:spPr>
      </p:pic>
      <p:grpSp>
        <p:nvGrpSpPr>
          <p:cNvPr id="5" name="28 Grupo"/>
          <p:cNvGrpSpPr/>
          <p:nvPr/>
        </p:nvGrpSpPr>
        <p:grpSpPr>
          <a:xfrm>
            <a:off x="2051720" y="260648"/>
            <a:ext cx="5184577" cy="369332"/>
            <a:chOff x="2758397" y="188640"/>
            <a:chExt cx="3741493" cy="369332"/>
          </a:xfrm>
        </p:grpSpPr>
        <p:sp>
          <p:nvSpPr>
            <p:cNvPr id="4" name="3 Rectángulo"/>
            <p:cNvSpPr/>
            <p:nvPr/>
          </p:nvSpPr>
          <p:spPr>
            <a:xfrm>
              <a:off x="4399828" y="188640"/>
              <a:ext cx="21000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OPCIONES DE LUZ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24 Conector recto"/>
            <p:cNvCxnSpPr/>
            <p:nvPr/>
          </p:nvCxnSpPr>
          <p:spPr>
            <a:xfrm flipV="1">
              <a:off x="2758397" y="368877"/>
              <a:ext cx="1605545" cy="187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31 Grupo"/>
          <p:cNvGrpSpPr/>
          <p:nvPr/>
        </p:nvGrpSpPr>
        <p:grpSpPr>
          <a:xfrm>
            <a:off x="1403649" y="1763524"/>
            <a:ext cx="5904655" cy="369332"/>
            <a:chOff x="1614332" y="188640"/>
            <a:chExt cx="4363410" cy="369332"/>
          </a:xfrm>
        </p:grpSpPr>
        <p:sp>
          <p:nvSpPr>
            <p:cNvPr id="33" name="32 Rectángulo"/>
            <p:cNvSpPr/>
            <p:nvPr/>
          </p:nvSpPr>
          <p:spPr>
            <a:xfrm>
              <a:off x="3529975" y="188640"/>
              <a:ext cx="244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Vista previa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33 Conector recto"/>
            <p:cNvCxnSpPr>
              <a:endCxn id="33" idx="1"/>
            </p:cNvCxnSpPr>
            <p:nvPr/>
          </p:nvCxnSpPr>
          <p:spPr>
            <a:xfrm flipV="1">
              <a:off x="1614332" y="373306"/>
              <a:ext cx="1915643" cy="406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31 Grupo"/>
          <p:cNvGrpSpPr/>
          <p:nvPr/>
        </p:nvGrpSpPr>
        <p:grpSpPr>
          <a:xfrm>
            <a:off x="1331640" y="3059668"/>
            <a:ext cx="5904655" cy="369332"/>
            <a:chOff x="1614332" y="188640"/>
            <a:chExt cx="4363410" cy="369332"/>
          </a:xfrm>
        </p:grpSpPr>
        <p:sp>
          <p:nvSpPr>
            <p:cNvPr id="12" name="11 Rectángulo"/>
            <p:cNvSpPr/>
            <p:nvPr/>
          </p:nvSpPr>
          <p:spPr>
            <a:xfrm>
              <a:off x="3529975" y="188640"/>
              <a:ext cx="244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Color de la luz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12 Conector recto"/>
            <p:cNvCxnSpPr>
              <a:endCxn id="12" idx="1"/>
            </p:cNvCxnSpPr>
            <p:nvPr/>
          </p:nvCxnSpPr>
          <p:spPr>
            <a:xfrm flipV="1">
              <a:off x="1614332" y="373306"/>
              <a:ext cx="1915643" cy="406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31 Grupo"/>
          <p:cNvGrpSpPr/>
          <p:nvPr/>
        </p:nvGrpSpPr>
        <p:grpSpPr>
          <a:xfrm>
            <a:off x="1331640" y="3275692"/>
            <a:ext cx="5904655" cy="369332"/>
            <a:chOff x="1614332" y="188640"/>
            <a:chExt cx="4363410" cy="369332"/>
          </a:xfrm>
        </p:grpSpPr>
        <p:sp>
          <p:nvSpPr>
            <p:cNvPr id="15" name="14 Rectángulo"/>
            <p:cNvSpPr/>
            <p:nvPr/>
          </p:nvSpPr>
          <p:spPr>
            <a:xfrm>
              <a:off x="3529975" y="188640"/>
              <a:ext cx="244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Intensidad de la luz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15 Conector recto"/>
            <p:cNvCxnSpPr>
              <a:endCxn id="15" idx="1"/>
            </p:cNvCxnSpPr>
            <p:nvPr/>
          </p:nvCxnSpPr>
          <p:spPr>
            <a:xfrm flipV="1">
              <a:off x="1614332" y="373306"/>
              <a:ext cx="1915643" cy="406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16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31 Grupo"/>
          <p:cNvGrpSpPr/>
          <p:nvPr/>
        </p:nvGrpSpPr>
        <p:grpSpPr>
          <a:xfrm>
            <a:off x="1331640" y="3933056"/>
            <a:ext cx="5904655" cy="369332"/>
            <a:chOff x="1614332" y="188640"/>
            <a:chExt cx="4363410" cy="369332"/>
          </a:xfrm>
        </p:grpSpPr>
        <p:sp>
          <p:nvSpPr>
            <p:cNvPr id="19" name="18 Rectángulo"/>
            <p:cNvSpPr/>
            <p:nvPr/>
          </p:nvSpPr>
          <p:spPr>
            <a:xfrm>
              <a:off x="3529975" y="188640"/>
              <a:ext cx="244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Distancia del foco al objeto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" name="19 Conector recto"/>
            <p:cNvCxnSpPr>
              <a:endCxn id="19" idx="1"/>
            </p:cNvCxnSpPr>
            <p:nvPr/>
          </p:nvCxnSpPr>
          <p:spPr>
            <a:xfrm flipV="1">
              <a:off x="1614332" y="373306"/>
              <a:ext cx="1915643" cy="406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31 Grupo"/>
          <p:cNvGrpSpPr/>
          <p:nvPr/>
        </p:nvGrpSpPr>
        <p:grpSpPr>
          <a:xfrm>
            <a:off x="1619672" y="4581128"/>
            <a:ext cx="6840760" cy="369332"/>
            <a:chOff x="1614332" y="188640"/>
            <a:chExt cx="4363410" cy="369332"/>
          </a:xfrm>
        </p:grpSpPr>
        <p:sp>
          <p:nvSpPr>
            <p:cNvPr id="22" name="21 Rectángulo"/>
            <p:cNvSpPr/>
            <p:nvPr/>
          </p:nvSpPr>
          <p:spPr>
            <a:xfrm>
              <a:off x="3038182" y="188640"/>
              <a:ext cx="29395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Activar o desactivar sombras  arrojadas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3" name="22 Conector recto"/>
            <p:cNvCxnSpPr/>
            <p:nvPr/>
          </p:nvCxnSpPr>
          <p:spPr>
            <a:xfrm flipV="1">
              <a:off x="1614332" y="404664"/>
              <a:ext cx="1331988" cy="929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31 Grupo"/>
          <p:cNvGrpSpPr/>
          <p:nvPr/>
        </p:nvGrpSpPr>
        <p:grpSpPr>
          <a:xfrm>
            <a:off x="1115616" y="5013176"/>
            <a:ext cx="6840760" cy="369332"/>
            <a:chOff x="1614332" y="188640"/>
            <a:chExt cx="4363410" cy="369332"/>
          </a:xfrm>
        </p:grpSpPr>
        <p:sp>
          <p:nvSpPr>
            <p:cNvPr id="27" name="26 Rectángulo"/>
            <p:cNvSpPr/>
            <p:nvPr/>
          </p:nvSpPr>
          <p:spPr>
            <a:xfrm>
              <a:off x="3038182" y="188640"/>
              <a:ext cx="29395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Color de la sombra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8" name="27 Conector recto"/>
            <p:cNvCxnSpPr/>
            <p:nvPr/>
          </p:nvCxnSpPr>
          <p:spPr>
            <a:xfrm flipV="1">
              <a:off x="1614332" y="404664"/>
              <a:ext cx="1331988" cy="929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68344" y="179348"/>
            <a:ext cx="1221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VENTANAS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83404"/>
            <a:ext cx="3162708" cy="2760351"/>
          </a:xfrm>
          <a:prstGeom prst="rect">
            <a:avLst/>
          </a:prstGeom>
        </p:spPr>
      </p:pic>
      <p:grpSp>
        <p:nvGrpSpPr>
          <p:cNvPr id="5" name="28 Grupo"/>
          <p:cNvGrpSpPr/>
          <p:nvPr/>
        </p:nvGrpSpPr>
        <p:grpSpPr>
          <a:xfrm>
            <a:off x="1907704" y="746120"/>
            <a:ext cx="4608512" cy="369332"/>
            <a:chOff x="2758397" y="188640"/>
            <a:chExt cx="3325771" cy="369332"/>
          </a:xfrm>
        </p:grpSpPr>
        <p:sp>
          <p:nvSpPr>
            <p:cNvPr id="4" name="3 Rectángulo"/>
            <p:cNvSpPr/>
            <p:nvPr/>
          </p:nvSpPr>
          <p:spPr>
            <a:xfrm>
              <a:off x="3984106" y="188640"/>
              <a:ext cx="21000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Añadir Modificadores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24 Conector recto"/>
            <p:cNvCxnSpPr/>
            <p:nvPr/>
          </p:nvCxnSpPr>
          <p:spPr>
            <a:xfrm flipV="1">
              <a:off x="2758397" y="368877"/>
              <a:ext cx="1605545" cy="187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31 Grupo"/>
          <p:cNvGrpSpPr/>
          <p:nvPr/>
        </p:nvGrpSpPr>
        <p:grpSpPr>
          <a:xfrm>
            <a:off x="683568" y="1331476"/>
            <a:ext cx="6480719" cy="369332"/>
            <a:chOff x="1188633" y="188640"/>
            <a:chExt cx="4789109" cy="369332"/>
          </a:xfrm>
        </p:grpSpPr>
        <p:sp>
          <p:nvSpPr>
            <p:cNvPr id="33" name="32 Rectángulo"/>
            <p:cNvSpPr/>
            <p:nvPr/>
          </p:nvSpPr>
          <p:spPr>
            <a:xfrm>
              <a:off x="3529975" y="188640"/>
              <a:ext cx="244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Pulsar </a:t>
              </a:r>
              <a:r>
                <a:rPr lang="es-E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Add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33 Conector recto"/>
            <p:cNvCxnSpPr>
              <a:endCxn id="33" idx="1"/>
            </p:cNvCxnSpPr>
            <p:nvPr/>
          </p:nvCxnSpPr>
          <p:spPr>
            <a:xfrm flipV="1">
              <a:off x="1188633" y="373306"/>
              <a:ext cx="2341342" cy="3135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9" name="28 Imagen" descr="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70152"/>
            <a:ext cx="5527964" cy="2601884"/>
          </a:xfrm>
          <a:prstGeom prst="rect">
            <a:avLst/>
          </a:prstGeom>
        </p:spPr>
      </p:pic>
      <p:grpSp>
        <p:nvGrpSpPr>
          <p:cNvPr id="9" name="35 Grupo"/>
          <p:cNvGrpSpPr/>
          <p:nvPr/>
        </p:nvGrpSpPr>
        <p:grpSpPr>
          <a:xfrm>
            <a:off x="2106960" y="6084004"/>
            <a:ext cx="6425480" cy="369332"/>
            <a:chOff x="3145098" y="188640"/>
            <a:chExt cx="3960305" cy="369332"/>
          </a:xfrm>
        </p:grpSpPr>
        <p:sp>
          <p:nvSpPr>
            <p:cNvPr id="18" name="17 Rectángulo"/>
            <p:cNvSpPr/>
            <p:nvPr/>
          </p:nvSpPr>
          <p:spPr>
            <a:xfrm>
              <a:off x="3529975" y="188640"/>
              <a:ext cx="35754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Subdivisión de superficies. Cada cara se subdivide en 4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" name="18 Conector recto"/>
            <p:cNvCxnSpPr/>
            <p:nvPr/>
          </p:nvCxnSpPr>
          <p:spPr>
            <a:xfrm flipV="1">
              <a:off x="3145098" y="373306"/>
              <a:ext cx="378681" cy="507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35 Grupo"/>
          <p:cNvGrpSpPr/>
          <p:nvPr/>
        </p:nvGrpSpPr>
        <p:grpSpPr>
          <a:xfrm>
            <a:off x="1835696" y="2546320"/>
            <a:ext cx="6425480" cy="369332"/>
            <a:chOff x="3145098" y="188640"/>
            <a:chExt cx="3960305" cy="369332"/>
          </a:xfrm>
        </p:grpSpPr>
        <p:sp>
          <p:nvSpPr>
            <p:cNvPr id="31" name="30 Rectángulo"/>
            <p:cNvSpPr/>
            <p:nvPr/>
          </p:nvSpPr>
          <p:spPr>
            <a:xfrm>
              <a:off x="3529975" y="188640"/>
              <a:ext cx="35754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Subdivisión de superficies en pantalla (View 1 = 4)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" name="31 Conector recto"/>
            <p:cNvCxnSpPr/>
            <p:nvPr/>
          </p:nvCxnSpPr>
          <p:spPr>
            <a:xfrm flipV="1">
              <a:off x="3145098" y="373306"/>
              <a:ext cx="378681" cy="507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35 Grupo"/>
          <p:cNvGrpSpPr/>
          <p:nvPr/>
        </p:nvGrpSpPr>
        <p:grpSpPr>
          <a:xfrm>
            <a:off x="1818928" y="2762344"/>
            <a:ext cx="6425480" cy="369332"/>
            <a:chOff x="3145098" y="188640"/>
            <a:chExt cx="3960305" cy="369332"/>
          </a:xfrm>
        </p:grpSpPr>
        <p:sp>
          <p:nvSpPr>
            <p:cNvPr id="36" name="35 Rectángulo"/>
            <p:cNvSpPr/>
            <p:nvPr/>
          </p:nvSpPr>
          <p:spPr>
            <a:xfrm>
              <a:off x="3529975" y="188640"/>
              <a:ext cx="35754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Subdivisión de superficies </a:t>
              </a:r>
              <a:r>
                <a:rPr lang="es-E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Render</a:t>
              </a: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(View 2 = 16) Nunca 3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9" name="38 Conector recto"/>
            <p:cNvCxnSpPr/>
            <p:nvPr/>
          </p:nvCxnSpPr>
          <p:spPr>
            <a:xfrm flipV="1">
              <a:off x="3145098" y="373306"/>
              <a:ext cx="378681" cy="507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20 Rectángulo"/>
          <p:cNvSpPr/>
          <p:nvPr/>
        </p:nvSpPr>
        <p:spPr>
          <a:xfrm>
            <a:off x="0" y="-9292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2" name="35 Grupo"/>
          <p:cNvGrpSpPr/>
          <p:nvPr/>
        </p:nvGrpSpPr>
        <p:grpSpPr>
          <a:xfrm>
            <a:off x="3491880" y="5507940"/>
            <a:ext cx="4752528" cy="369332"/>
            <a:chOff x="3145098" y="188640"/>
            <a:chExt cx="3960305" cy="369332"/>
          </a:xfrm>
        </p:grpSpPr>
        <p:sp>
          <p:nvSpPr>
            <p:cNvPr id="23" name="22 Rectángulo"/>
            <p:cNvSpPr/>
            <p:nvPr/>
          </p:nvSpPr>
          <p:spPr>
            <a:xfrm>
              <a:off x="4465200" y="188640"/>
              <a:ext cx="26402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Suaviza la superficie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" name="23 Conector recto"/>
            <p:cNvCxnSpPr/>
            <p:nvPr/>
          </p:nvCxnSpPr>
          <p:spPr>
            <a:xfrm>
              <a:off x="3145098" y="378378"/>
              <a:ext cx="1680129" cy="2628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68344" y="188640"/>
            <a:ext cx="1221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VENTANAS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891"/>
            <a:ext cx="2186934" cy="6576885"/>
          </a:xfrm>
          <a:prstGeom prst="rect">
            <a:avLst/>
          </a:prstGeom>
        </p:spPr>
      </p:pic>
      <p:grpSp>
        <p:nvGrpSpPr>
          <p:cNvPr id="5" name="28 Grupo"/>
          <p:cNvGrpSpPr/>
          <p:nvPr/>
        </p:nvGrpSpPr>
        <p:grpSpPr>
          <a:xfrm>
            <a:off x="1907704" y="116632"/>
            <a:ext cx="3888432" cy="369332"/>
            <a:chOff x="2758397" y="188640"/>
            <a:chExt cx="3591833" cy="369332"/>
          </a:xfrm>
        </p:grpSpPr>
        <p:sp>
          <p:nvSpPr>
            <p:cNvPr id="4" name="3 Rectángulo"/>
            <p:cNvSpPr/>
            <p:nvPr/>
          </p:nvSpPr>
          <p:spPr>
            <a:xfrm>
              <a:off x="3984106" y="188640"/>
              <a:ext cx="23661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OPCIONES DE MATERIAL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24 Conector recto"/>
            <p:cNvCxnSpPr>
              <a:endCxn id="4" idx="1"/>
            </p:cNvCxnSpPr>
            <p:nvPr/>
          </p:nvCxnSpPr>
          <p:spPr>
            <a:xfrm flipV="1">
              <a:off x="2758397" y="373306"/>
              <a:ext cx="1225709" cy="1429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31 Grupo"/>
          <p:cNvGrpSpPr/>
          <p:nvPr/>
        </p:nvGrpSpPr>
        <p:grpSpPr>
          <a:xfrm>
            <a:off x="755577" y="980728"/>
            <a:ext cx="6480719" cy="369332"/>
            <a:chOff x="1188633" y="188640"/>
            <a:chExt cx="4789109" cy="369332"/>
          </a:xfrm>
        </p:grpSpPr>
        <p:sp>
          <p:nvSpPr>
            <p:cNvPr id="33" name="32 Rectángulo"/>
            <p:cNvSpPr/>
            <p:nvPr/>
          </p:nvSpPr>
          <p:spPr>
            <a:xfrm>
              <a:off x="3529975" y="188640"/>
              <a:ext cx="244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Nombre del material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33 Conector recto"/>
            <p:cNvCxnSpPr>
              <a:endCxn id="33" idx="1"/>
            </p:cNvCxnSpPr>
            <p:nvPr/>
          </p:nvCxnSpPr>
          <p:spPr>
            <a:xfrm flipV="1">
              <a:off x="1188633" y="373306"/>
              <a:ext cx="2341342" cy="3135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35 Grupo"/>
          <p:cNvGrpSpPr/>
          <p:nvPr/>
        </p:nvGrpSpPr>
        <p:grpSpPr>
          <a:xfrm>
            <a:off x="1763688" y="1772816"/>
            <a:ext cx="4824536" cy="369332"/>
            <a:chOff x="1986818" y="188640"/>
            <a:chExt cx="3565226" cy="369332"/>
          </a:xfrm>
        </p:grpSpPr>
        <p:sp>
          <p:nvSpPr>
            <p:cNvPr id="37" name="36 Rectángulo"/>
            <p:cNvSpPr/>
            <p:nvPr/>
          </p:nvSpPr>
          <p:spPr>
            <a:xfrm>
              <a:off x="3529975" y="188640"/>
              <a:ext cx="20220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Vista previa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37 Conector recto"/>
            <p:cNvCxnSpPr>
              <a:endCxn id="37" idx="1"/>
            </p:cNvCxnSpPr>
            <p:nvPr/>
          </p:nvCxnSpPr>
          <p:spPr>
            <a:xfrm flipV="1">
              <a:off x="1986818" y="373306"/>
              <a:ext cx="1543157" cy="3135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35 Grupo"/>
          <p:cNvGrpSpPr/>
          <p:nvPr/>
        </p:nvGrpSpPr>
        <p:grpSpPr>
          <a:xfrm>
            <a:off x="2483768" y="2195572"/>
            <a:ext cx="4392489" cy="369332"/>
            <a:chOff x="3327442" y="188640"/>
            <a:chExt cx="2224602" cy="369332"/>
          </a:xfrm>
        </p:grpSpPr>
        <p:sp>
          <p:nvSpPr>
            <p:cNvPr id="18" name="17 Rectángulo"/>
            <p:cNvSpPr/>
            <p:nvPr/>
          </p:nvSpPr>
          <p:spPr>
            <a:xfrm>
              <a:off x="3801538" y="188640"/>
              <a:ext cx="17505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Distintos tipos de vista previa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3327442" y="341948"/>
              <a:ext cx="65644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31 Grupo"/>
          <p:cNvGrpSpPr/>
          <p:nvPr/>
        </p:nvGrpSpPr>
        <p:grpSpPr>
          <a:xfrm>
            <a:off x="755576" y="2420888"/>
            <a:ext cx="6480719" cy="369332"/>
            <a:chOff x="1188633" y="188640"/>
            <a:chExt cx="4789109" cy="369332"/>
          </a:xfrm>
        </p:grpSpPr>
        <p:sp>
          <p:nvSpPr>
            <p:cNvPr id="22" name="21 Rectángulo"/>
            <p:cNvSpPr/>
            <p:nvPr/>
          </p:nvSpPr>
          <p:spPr>
            <a:xfrm>
              <a:off x="3529975" y="188640"/>
              <a:ext cx="244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Elegir color del material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3" name="22 Conector recto"/>
            <p:cNvCxnSpPr>
              <a:endCxn id="22" idx="1"/>
            </p:cNvCxnSpPr>
            <p:nvPr/>
          </p:nvCxnSpPr>
          <p:spPr>
            <a:xfrm flipV="1">
              <a:off x="1188633" y="373306"/>
              <a:ext cx="2341342" cy="3135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23 Imagen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646655"/>
            <a:ext cx="1596044" cy="2302625"/>
          </a:xfrm>
          <a:prstGeom prst="rect">
            <a:avLst/>
          </a:prstGeom>
        </p:spPr>
      </p:pic>
      <p:grpSp>
        <p:nvGrpSpPr>
          <p:cNvPr id="26" name="31 Grupo"/>
          <p:cNvGrpSpPr/>
          <p:nvPr/>
        </p:nvGrpSpPr>
        <p:grpSpPr>
          <a:xfrm>
            <a:off x="755576" y="2737132"/>
            <a:ext cx="6480719" cy="369332"/>
            <a:chOff x="1188633" y="188640"/>
            <a:chExt cx="4789109" cy="369332"/>
          </a:xfrm>
        </p:grpSpPr>
        <p:sp>
          <p:nvSpPr>
            <p:cNvPr id="27" name="26 Rectángulo"/>
            <p:cNvSpPr/>
            <p:nvPr/>
          </p:nvSpPr>
          <p:spPr>
            <a:xfrm>
              <a:off x="3529975" y="188640"/>
              <a:ext cx="24477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Intensidad de color (0,1)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8" name="27 Conector recto"/>
            <p:cNvCxnSpPr>
              <a:endCxn id="27" idx="1"/>
            </p:cNvCxnSpPr>
            <p:nvPr/>
          </p:nvCxnSpPr>
          <p:spPr>
            <a:xfrm flipV="1">
              <a:off x="1188633" y="373306"/>
              <a:ext cx="2341342" cy="3135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28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68344" y="188640"/>
            <a:ext cx="1221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VENTANAS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891"/>
            <a:ext cx="2186934" cy="6576885"/>
          </a:xfrm>
          <a:prstGeom prst="rect">
            <a:avLst/>
          </a:prstGeom>
        </p:spPr>
      </p:pic>
      <p:grpSp>
        <p:nvGrpSpPr>
          <p:cNvPr id="5" name="28 Grupo"/>
          <p:cNvGrpSpPr/>
          <p:nvPr/>
        </p:nvGrpSpPr>
        <p:grpSpPr>
          <a:xfrm>
            <a:off x="1907704" y="116632"/>
            <a:ext cx="3888432" cy="369332"/>
            <a:chOff x="2758397" y="188640"/>
            <a:chExt cx="3591833" cy="369332"/>
          </a:xfrm>
        </p:grpSpPr>
        <p:sp>
          <p:nvSpPr>
            <p:cNvPr id="4" name="3 Rectángulo"/>
            <p:cNvSpPr/>
            <p:nvPr/>
          </p:nvSpPr>
          <p:spPr>
            <a:xfrm>
              <a:off x="3984106" y="188640"/>
              <a:ext cx="23661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OPCIONES DE MATERIAL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24 Conector recto"/>
            <p:cNvCxnSpPr>
              <a:endCxn id="4" idx="1"/>
            </p:cNvCxnSpPr>
            <p:nvPr/>
          </p:nvCxnSpPr>
          <p:spPr>
            <a:xfrm flipV="1">
              <a:off x="2758397" y="373306"/>
              <a:ext cx="1225709" cy="1429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25 Imagen" descr="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628800"/>
            <a:ext cx="1173480" cy="1150620"/>
          </a:xfrm>
          <a:prstGeom prst="rect">
            <a:avLst/>
          </a:prstGeom>
        </p:spPr>
      </p:pic>
      <p:grpSp>
        <p:nvGrpSpPr>
          <p:cNvPr id="10" name="31 Grupo"/>
          <p:cNvGrpSpPr/>
          <p:nvPr/>
        </p:nvGrpSpPr>
        <p:grpSpPr>
          <a:xfrm>
            <a:off x="2915815" y="1844824"/>
            <a:ext cx="2880321" cy="307777"/>
            <a:chOff x="1188633" y="188640"/>
            <a:chExt cx="2128494" cy="307777"/>
          </a:xfrm>
        </p:grpSpPr>
        <p:sp>
          <p:nvSpPr>
            <p:cNvPr id="27" name="26 Rectángulo"/>
            <p:cNvSpPr/>
            <p:nvPr/>
          </p:nvSpPr>
          <p:spPr>
            <a:xfrm>
              <a:off x="1561120" y="188640"/>
              <a:ext cx="175600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 tejidos delicados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8" name="27 Conector recto"/>
            <p:cNvCxnSpPr/>
            <p:nvPr/>
          </p:nvCxnSpPr>
          <p:spPr>
            <a:xfrm>
              <a:off x="1188633" y="404664"/>
              <a:ext cx="31927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31 Grupo"/>
          <p:cNvGrpSpPr/>
          <p:nvPr/>
        </p:nvGrpSpPr>
        <p:grpSpPr>
          <a:xfrm>
            <a:off x="3059833" y="2195572"/>
            <a:ext cx="2808309" cy="307777"/>
            <a:chOff x="1188633" y="188640"/>
            <a:chExt cx="2075279" cy="307777"/>
          </a:xfrm>
        </p:grpSpPr>
        <p:sp>
          <p:nvSpPr>
            <p:cNvPr id="35" name="34 Rectángulo"/>
            <p:cNvSpPr/>
            <p:nvPr/>
          </p:nvSpPr>
          <p:spPr>
            <a:xfrm>
              <a:off x="1507906" y="188640"/>
              <a:ext cx="17560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 superficies mates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6" name="35 Conector recto"/>
            <p:cNvCxnSpPr/>
            <p:nvPr/>
          </p:nvCxnSpPr>
          <p:spPr>
            <a:xfrm>
              <a:off x="1188633" y="404664"/>
              <a:ext cx="31927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38 Grupo"/>
          <p:cNvGrpSpPr/>
          <p:nvPr/>
        </p:nvGrpSpPr>
        <p:grpSpPr>
          <a:xfrm>
            <a:off x="3059832" y="2492896"/>
            <a:ext cx="4464496" cy="307777"/>
            <a:chOff x="1188633" y="188640"/>
            <a:chExt cx="2128494" cy="538610"/>
          </a:xfrm>
        </p:grpSpPr>
        <p:sp>
          <p:nvSpPr>
            <p:cNvPr id="40" name="39 Rectángulo"/>
            <p:cNvSpPr/>
            <p:nvPr/>
          </p:nvSpPr>
          <p:spPr>
            <a:xfrm>
              <a:off x="1561120" y="188640"/>
              <a:ext cx="1756007" cy="538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 metales y plásticos brillantes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1" name="40 Conector recto"/>
            <p:cNvCxnSpPr/>
            <p:nvPr/>
          </p:nvCxnSpPr>
          <p:spPr>
            <a:xfrm>
              <a:off x="1188633" y="540523"/>
              <a:ext cx="31927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41 CuadroTexto"/>
          <p:cNvSpPr txBox="1"/>
          <p:nvPr/>
        </p:nvSpPr>
        <p:spPr>
          <a:xfrm>
            <a:off x="6300192" y="764704"/>
            <a:ext cx="28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Utilizar los materiales con moderación, poco brillo, poca intensidad, colores suaves…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43" name="42 Grupo"/>
          <p:cNvGrpSpPr/>
          <p:nvPr/>
        </p:nvGrpSpPr>
        <p:grpSpPr>
          <a:xfrm>
            <a:off x="683568" y="2852936"/>
            <a:ext cx="8064896" cy="307777"/>
            <a:chOff x="1188633" y="188640"/>
            <a:chExt cx="2128494" cy="538610"/>
          </a:xfrm>
        </p:grpSpPr>
        <p:sp>
          <p:nvSpPr>
            <p:cNvPr id="44" name="43 Rectángulo"/>
            <p:cNvSpPr/>
            <p:nvPr/>
          </p:nvSpPr>
          <p:spPr>
            <a:xfrm>
              <a:off x="1758765" y="188640"/>
              <a:ext cx="1558362" cy="538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Reflejo de la luz sobre la superficie. Mejor = 0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5" name="44 Conector recto"/>
            <p:cNvCxnSpPr>
              <a:endCxn id="44" idx="1"/>
            </p:cNvCxnSpPr>
            <p:nvPr/>
          </p:nvCxnSpPr>
          <p:spPr>
            <a:xfrm flipV="1">
              <a:off x="1188633" y="457946"/>
              <a:ext cx="570132" cy="825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7" name="46 Imagen" descr="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212976"/>
            <a:ext cx="1242060" cy="998220"/>
          </a:xfrm>
          <a:prstGeom prst="rect">
            <a:avLst/>
          </a:prstGeom>
        </p:spPr>
      </p:pic>
      <p:grpSp>
        <p:nvGrpSpPr>
          <p:cNvPr id="48" name="47 Grupo"/>
          <p:cNvGrpSpPr/>
          <p:nvPr/>
        </p:nvGrpSpPr>
        <p:grpSpPr>
          <a:xfrm>
            <a:off x="3635896" y="3140968"/>
            <a:ext cx="4464496" cy="307777"/>
            <a:chOff x="1188633" y="188640"/>
            <a:chExt cx="2128494" cy="538610"/>
          </a:xfrm>
        </p:grpSpPr>
        <p:sp>
          <p:nvSpPr>
            <p:cNvPr id="49" name="48 Rectángulo"/>
            <p:cNvSpPr/>
            <p:nvPr/>
          </p:nvSpPr>
          <p:spPr>
            <a:xfrm>
              <a:off x="1561120" y="188640"/>
              <a:ext cx="1756007" cy="538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Opciones de reflejo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0" name="49 Conector recto"/>
            <p:cNvCxnSpPr/>
            <p:nvPr/>
          </p:nvCxnSpPr>
          <p:spPr>
            <a:xfrm>
              <a:off x="1188633" y="540523"/>
              <a:ext cx="31927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50 Grupo"/>
          <p:cNvGrpSpPr/>
          <p:nvPr/>
        </p:nvGrpSpPr>
        <p:grpSpPr>
          <a:xfrm>
            <a:off x="3347864" y="3590268"/>
            <a:ext cx="4464496" cy="307777"/>
            <a:chOff x="1188633" y="188640"/>
            <a:chExt cx="2128494" cy="538610"/>
          </a:xfrm>
        </p:grpSpPr>
        <p:sp>
          <p:nvSpPr>
            <p:cNvPr id="52" name="51 Rectángulo"/>
            <p:cNvSpPr/>
            <p:nvPr/>
          </p:nvSpPr>
          <p:spPr>
            <a:xfrm>
              <a:off x="1561120" y="188640"/>
              <a:ext cx="1756007" cy="538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Idónea para realismo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3" name="52 Conector recto"/>
            <p:cNvCxnSpPr/>
            <p:nvPr/>
          </p:nvCxnSpPr>
          <p:spPr>
            <a:xfrm>
              <a:off x="1188633" y="540523"/>
              <a:ext cx="31927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53 Grupo"/>
          <p:cNvGrpSpPr/>
          <p:nvPr/>
        </p:nvGrpSpPr>
        <p:grpSpPr>
          <a:xfrm>
            <a:off x="3347864" y="3851757"/>
            <a:ext cx="4824536" cy="307777"/>
            <a:chOff x="1188633" y="188640"/>
            <a:chExt cx="2128494" cy="1170848"/>
          </a:xfrm>
        </p:grpSpPr>
        <p:sp>
          <p:nvSpPr>
            <p:cNvPr id="55" name="54 Rectángulo"/>
            <p:cNvSpPr/>
            <p:nvPr/>
          </p:nvSpPr>
          <p:spPr>
            <a:xfrm>
              <a:off x="1561120" y="188640"/>
              <a:ext cx="1756007" cy="1170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Ambas para materiales muy brillantes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6" name="55 Conector recto"/>
            <p:cNvCxnSpPr/>
            <p:nvPr/>
          </p:nvCxnSpPr>
          <p:spPr>
            <a:xfrm>
              <a:off x="1188633" y="967118"/>
              <a:ext cx="31927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56 Grupo"/>
          <p:cNvGrpSpPr/>
          <p:nvPr/>
        </p:nvGrpSpPr>
        <p:grpSpPr>
          <a:xfrm>
            <a:off x="1115616" y="3510141"/>
            <a:ext cx="8064896" cy="307777"/>
            <a:chOff x="1188633" y="188640"/>
            <a:chExt cx="2128494" cy="538610"/>
          </a:xfrm>
        </p:grpSpPr>
        <p:sp>
          <p:nvSpPr>
            <p:cNvPr id="58" name="57 Rectángulo"/>
            <p:cNvSpPr/>
            <p:nvPr/>
          </p:nvSpPr>
          <p:spPr>
            <a:xfrm>
              <a:off x="2651973" y="188640"/>
              <a:ext cx="665154" cy="538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Tamaño de la zona iluminada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9" name="58 Conector recto"/>
            <p:cNvCxnSpPr/>
            <p:nvPr/>
          </p:nvCxnSpPr>
          <p:spPr>
            <a:xfrm>
              <a:off x="1188633" y="439781"/>
              <a:ext cx="1463340" cy="3326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63 Grupo"/>
          <p:cNvGrpSpPr/>
          <p:nvPr/>
        </p:nvGrpSpPr>
        <p:grpSpPr>
          <a:xfrm>
            <a:off x="899593" y="3933056"/>
            <a:ext cx="6480719" cy="648072"/>
            <a:chOff x="1115237" y="-406877"/>
            <a:chExt cx="2201890" cy="1134127"/>
          </a:xfrm>
        </p:grpSpPr>
        <p:sp>
          <p:nvSpPr>
            <p:cNvPr id="65" name="64 Rectángulo"/>
            <p:cNvSpPr/>
            <p:nvPr/>
          </p:nvSpPr>
          <p:spPr>
            <a:xfrm>
              <a:off x="2029520" y="188640"/>
              <a:ext cx="1287607" cy="538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Opciones para el procesamiento de sombras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6" name="65 Conector recto"/>
            <p:cNvCxnSpPr/>
            <p:nvPr/>
          </p:nvCxnSpPr>
          <p:spPr>
            <a:xfrm>
              <a:off x="1115237" y="-406877"/>
              <a:ext cx="905222" cy="88209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69 Grupo"/>
          <p:cNvGrpSpPr/>
          <p:nvPr/>
        </p:nvGrpSpPr>
        <p:grpSpPr>
          <a:xfrm>
            <a:off x="1619673" y="4365104"/>
            <a:ext cx="5913039" cy="576064"/>
            <a:chOff x="1308112" y="-280863"/>
            <a:chExt cx="2009015" cy="1008113"/>
          </a:xfrm>
        </p:grpSpPr>
        <p:sp>
          <p:nvSpPr>
            <p:cNvPr id="71" name="70 Rectángulo"/>
            <p:cNvSpPr/>
            <p:nvPr/>
          </p:nvSpPr>
          <p:spPr>
            <a:xfrm>
              <a:off x="2029520" y="188640"/>
              <a:ext cx="1287607" cy="538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Activar siempre. Transición entre luz y sombra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2" name="71 Conector recto"/>
            <p:cNvCxnSpPr/>
            <p:nvPr/>
          </p:nvCxnSpPr>
          <p:spPr>
            <a:xfrm>
              <a:off x="1308112" y="-280863"/>
              <a:ext cx="712347" cy="75608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73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617" y="188640"/>
            <a:ext cx="138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3664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TEXTURAS I (disponibles en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Blender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2276349" cy="5400600"/>
          </a:xfrm>
          <a:prstGeom prst="rect">
            <a:avLst/>
          </a:prstGeom>
        </p:spPr>
      </p:pic>
      <p:grpSp>
        <p:nvGrpSpPr>
          <p:cNvPr id="3" name="18 Grupo"/>
          <p:cNvGrpSpPr/>
          <p:nvPr/>
        </p:nvGrpSpPr>
        <p:grpSpPr>
          <a:xfrm>
            <a:off x="2267744" y="5013176"/>
            <a:ext cx="4824536" cy="369332"/>
            <a:chOff x="2195736" y="4581128"/>
            <a:chExt cx="4824536" cy="369332"/>
          </a:xfrm>
        </p:grpSpPr>
        <p:sp>
          <p:nvSpPr>
            <p:cNvPr id="14" name="13 Rectángulo"/>
            <p:cNvSpPr/>
            <p:nvPr/>
          </p:nvSpPr>
          <p:spPr>
            <a:xfrm>
              <a:off x="4067944" y="4581128"/>
              <a:ext cx="29523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P.ej. Tipo de madera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15 Conector recto"/>
            <p:cNvCxnSpPr>
              <a:endCxn id="14" idx="1"/>
            </p:cNvCxnSpPr>
            <p:nvPr/>
          </p:nvCxnSpPr>
          <p:spPr>
            <a:xfrm flipV="1">
              <a:off x="2195736" y="4765793"/>
              <a:ext cx="187220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31 Grupo"/>
          <p:cNvGrpSpPr/>
          <p:nvPr/>
        </p:nvGrpSpPr>
        <p:grpSpPr>
          <a:xfrm>
            <a:off x="2123727" y="2708920"/>
            <a:ext cx="6192689" cy="646331"/>
            <a:chOff x="2251190" y="4581131"/>
            <a:chExt cx="4769082" cy="2275210"/>
          </a:xfrm>
        </p:grpSpPr>
        <p:sp>
          <p:nvSpPr>
            <p:cNvPr id="33" name="32 Rectángulo"/>
            <p:cNvSpPr/>
            <p:nvPr/>
          </p:nvSpPr>
          <p:spPr>
            <a:xfrm>
              <a:off x="4081187" y="4581131"/>
              <a:ext cx="2939085" cy="2275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Aparecerá este desplegable con todas las texturas que viene con </a:t>
              </a:r>
              <a:r>
                <a:rPr lang="es-ES" b="1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Blender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33 Conector recto"/>
            <p:cNvCxnSpPr/>
            <p:nvPr/>
          </p:nvCxnSpPr>
          <p:spPr>
            <a:xfrm>
              <a:off x="2251190" y="5088095"/>
              <a:ext cx="177454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38 Grupo"/>
          <p:cNvGrpSpPr/>
          <p:nvPr/>
        </p:nvGrpSpPr>
        <p:grpSpPr>
          <a:xfrm>
            <a:off x="1835696" y="3573016"/>
            <a:ext cx="7128793" cy="923330"/>
            <a:chOff x="2251190" y="4581131"/>
            <a:chExt cx="4371659" cy="3250300"/>
          </a:xfrm>
        </p:grpSpPr>
        <p:sp>
          <p:nvSpPr>
            <p:cNvPr id="40" name="39 Rectángulo"/>
            <p:cNvSpPr/>
            <p:nvPr/>
          </p:nvSpPr>
          <p:spPr>
            <a:xfrm>
              <a:off x="3531777" y="4581131"/>
              <a:ext cx="3091072" cy="3250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 color mas claro es el que le pusimos al objeto y el mas oscuro aparece al final de esta ventana y se puede cambiar.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1" name="40 Conector recto"/>
            <p:cNvCxnSpPr/>
            <p:nvPr/>
          </p:nvCxnSpPr>
          <p:spPr>
            <a:xfrm>
              <a:off x="2251190" y="5088095"/>
              <a:ext cx="119227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42 Grupo"/>
          <p:cNvGrpSpPr/>
          <p:nvPr/>
        </p:nvGrpSpPr>
        <p:grpSpPr>
          <a:xfrm>
            <a:off x="2627784" y="980728"/>
            <a:ext cx="6516215" cy="369332"/>
            <a:chOff x="2648613" y="4581131"/>
            <a:chExt cx="3996002" cy="1300120"/>
          </a:xfrm>
        </p:grpSpPr>
        <p:sp>
          <p:nvSpPr>
            <p:cNvPr id="44" name="43 Rectángulo"/>
            <p:cNvSpPr/>
            <p:nvPr/>
          </p:nvSpPr>
          <p:spPr>
            <a:xfrm>
              <a:off x="3531776" y="4581131"/>
              <a:ext cx="3112839" cy="1300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Seleccionar la casilla de Material y pulsar New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5" name="44 Conector recto"/>
            <p:cNvCxnSpPr/>
            <p:nvPr/>
          </p:nvCxnSpPr>
          <p:spPr>
            <a:xfrm>
              <a:off x="2648613" y="5088095"/>
              <a:ext cx="83900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16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617" y="188640"/>
            <a:ext cx="138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3809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TEXTURAS II (Añadidas por el usuario)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484" y="980728"/>
            <a:ext cx="2106516" cy="5400600"/>
          </a:xfrm>
          <a:prstGeom prst="rect">
            <a:avLst/>
          </a:prstGeom>
        </p:spPr>
      </p:pic>
      <p:grpSp>
        <p:nvGrpSpPr>
          <p:cNvPr id="3" name="18 Grupo"/>
          <p:cNvGrpSpPr/>
          <p:nvPr/>
        </p:nvGrpSpPr>
        <p:grpSpPr>
          <a:xfrm>
            <a:off x="2771800" y="6021288"/>
            <a:ext cx="6696744" cy="369332"/>
            <a:chOff x="2195736" y="4581128"/>
            <a:chExt cx="4824536" cy="369332"/>
          </a:xfrm>
        </p:grpSpPr>
        <p:sp>
          <p:nvSpPr>
            <p:cNvPr id="14" name="13 Rectángulo"/>
            <p:cNvSpPr/>
            <p:nvPr/>
          </p:nvSpPr>
          <p:spPr>
            <a:xfrm>
              <a:off x="3181394" y="4581128"/>
              <a:ext cx="38388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Abrir la imagen grabada en el ordenador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15 Conector recto"/>
            <p:cNvCxnSpPr/>
            <p:nvPr/>
          </p:nvCxnSpPr>
          <p:spPr>
            <a:xfrm>
              <a:off x="2195736" y="4765793"/>
              <a:ext cx="881904" cy="31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31 Grupo"/>
          <p:cNvGrpSpPr/>
          <p:nvPr/>
        </p:nvGrpSpPr>
        <p:grpSpPr>
          <a:xfrm>
            <a:off x="2123727" y="2627620"/>
            <a:ext cx="6192689" cy="369332"/>
            <a:chOff x="2251190" y="4581131"/>
            <a:chExt cx="4769082" cy="1300120"/>
          </a:xfrm>
        </p:grpSpPr>
        <p:sp>
          <p:nvSpPr>
            <p:cNvPr id="33" name="32 Rectángulo"/>
            <p:cNvSpPr/>
            <p:nvPr/>
          </p:nvSpPr>
          <p:spPr>
            <a:xfrm>
              <a:off x="4081187" y="4581131"/>
              <a:ext cx="2939085" cy="1300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Seleccionar </a:t>
              </a:r>
              <a:r>
                <a:rPr lang="es-ES" b="1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Image</a:t>
              </a:r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b="1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b="1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Movie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33 Conector recto"/>
            <p:cNvCxnSpPr/>
            <p:nvPr/>
          </p:nvCxnSpPr>
          <p:spPr>
            <a:xfrm>
              <a:off x="2251190" y="5088095"/>
              <a:ext cx="177454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38 Grupo"/>
          <p:cNvGrpSpPr/>
          <p:nvPr/>
        </p:nvGrpSpPr>
        <p:grpSpPr>
          <a:xfrm>
            <a:off x="1835696" y="3573016"/>
            <a:ext cx="7128793" cy="369332"/>
            <a:chOff x="2251190" y="4581131"/>
            <a:chExt cx="4371659" cy="1300120"/>
          </a:xfrm>
        </p:grpSpPr>
        <p:sp>
          <p:nvSpPr>
            <p:cNvPr id="40" name="39 Rectángulo"/>
            <p:cNvSpPr/>
            <p:nvPr/>
          </p:nvSpPr>
          <p:spPr>
            <a:xfrm>
              <a:off x="3531777" y="4581131"/>
              <a:ext cx="3091072" cy="1300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Aquí se verá la imagen escogida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1" name="40 Conector recto"/>
            <p:cNvCxnSpPr/>
            <p:nvPr/>
          </p:nvCxnSpPr>
          <p:spPr>
            <a:xfrm>
              <a:off x="2251190" y="5088095"/>
              <a:ext cx="119227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42 Grupo"/>
          <p:cNvGrpSpPr/>
          <p:nvPr/>
        </p:nvGrpSpPr>
        <p:grpSpPr>
          <a:xfrm>
            <a:off x="2627784" y="980728"/>
            <a:ext cx="6516215" cy="369332"/>
            <a:chOff x="2648613" y="4581131"/>
            <a:chExt cx="3996002" cy="1300120"/>
          </a:xfrm>
        </p:grpSpPr>
        <p:sp>
          <p:nvSpPr>
            <p:cNvPr id="44" name="43 Rectángulo"/>
            <p:cNvSpPr/>
            <p:nvPr/>
          </p:nvSpPr>
          <p:spPr>
            <a:xfrm>
              <a:off x="3531776" y="4581131"/>
              <a:ext cx="3112839" cy="1300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Seleccionar la casilla de Material y pulsar New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5" name="44 Conector recto"/>
            <p:cNvCxnSpPr/>
            <p:nvPr/>
          </p:nvCxnSpPr>
          <p:spPr>
            <a:xfrm>
              <a:off x="2648613" y="5088095"/>
              <a:ext cx="83900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16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3923928" y="4293096"/>
            <a:ext cx="507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Para </a:t>
            </a:r>
            <a:r>
              <a:rPr lang="es-ES" dirty="0" err="1" smtClean="0">
                <a:solidFill>
                  <a:schemeClr val="bg1"/>
                </a:solidFill>
              </a:rPr>
              <a:t>anadir</a:t>
            </a:r>
            <a:r>
              <a:rPr lang="es-ES" dirty="0" smtClean="0">
                <a:solidFill>
                  <a:schemeClr val="bg1"/>
                </a:solidFill>
              </a:rPr>
              <a:t> una textura, lo mejor es crear primero un material, desactivando </a:t>
            </a:r>
            <a:r>
              <a:rPr lang="es-ES" dirty="0" err="1" smtClean="0">
                <a:solidFill>
                  <a:schemeClr val="bg1"/>
                </a:solidFill>
              </a:rPr>
              <a:t>Specular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Intensity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Diffuse</a:t>
            </a:r>
            <a:r>
              <a:rPr lang="es-ES" dirty="0" smtClean="0">
                <a:solidFill>
                  <a:schemeClr val="bg1"/>
                </a:solidFill>
              </a:rPr>
              <a:t> 0,65, habilitar </a:t>
            </a:r>
            <a:r>
              <a:rPr lang="es-ES" dirty="0" err="1" smtClean="0">
                <a:solidFill>
                  <a:schemeClr val="bg1"/>
                </a:solidFill>
              </a:rPr>
              <a:t>Cubic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Interpolation</a:t>
            </a:r>
            <a:r>
              <a:rPr lang="es-ES" dirty="0" smtClean="0">
                <a:solidFill>
                  <a:schemeClr val="bg1"/>
                </a:solidFill>
              </a:rPr>
              <a:t>, y </a:t>
            </a:r>
            <a:r>
              <a:rPr lang="es-ES" dirty="0" err="1" smtClean="0">
                <a:solidFill>
                  <a:schemeClr val="bg1"/>
                </a:solidFill>
              </a:rPr>
              <a:t>shadeless</a:t>
            </a:r>
            <a:r>
              <a:rPr lang="es-ES" dirty="0" smtClean="0">
                <a:solidFill>
                  <a:schemeClr val="bg1"/>
                </a:solidFill>
              </a:rPr>
              <a:t>. Esto hace que tengamos una </a:t>
            </a:r>
            <a:r>
              <a:rPr lang="es-ES" dirty="0" err="1" smtClean="0">
                <a:solidFill>
                  <a:schemeClr val="bg1"/>
                </a:solidFill>
              </a:rPr>
              <a:t>superfice</a:t>
            </a:r>
            <a:r>
              <a:rPr lang="es-ES" dirty="0" smtClean="0">
                <a:solidFill>
                  <a:schemeClr val="bg1"/>
                </a:solidFill>
              </a:rPr>
              <a:t> lisa, sin reflejos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617" y="188640"/>
            <a:ext cx="138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3809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TEXTURAS II (Añadidas por el usuario)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467544" y="98072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Añadir textura  a un objeto transparente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Crear el objeto,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p.e.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plano y darle el tamaño de la textura a colocar.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Aplicar un color cualquiera e ir a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Texture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colocarle nuestra imagen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Volvemos a la ventana de Color y activamos </a:t>
            </a:r>
            <a:r>
              <a:rPr lang="es-ES" b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Transparency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ponemos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En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Texture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en la pestaña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ponemos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Es posible que veamos la imagen pero distorsiona o repetida. Para corregirlo creamos un UV (icono de un triángulo) y en 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Texture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activamos como en la imagen de abajo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84984"/>
            <a:ext cx="1658879" cy="33973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85968" y="188640"/>
            <a:ext cx="170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INTRODUCCION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5576" y="692696"/>
            <a:ext cx="6480748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figuras se crean a partir de polígonos (triángulos y cuadrados)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polígonos tienen vértices, aristas y caras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combinan hasta construir superficies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superficies se identifican porque tienen materiales y texturas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materiales se modifican con: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Sombreado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Dispersión interna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capture-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3127562"/>
            <a:ext cx="4829374" cy="336943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8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68344" y="188640"/>
            <a:ext cx="1221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VENTANAS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019" y="119891"/>
            <a:ext cx="1585701" cy="6576885"/>
          </a:xfrm>
          <a:prstGeom prst="rect">
            <a:avLst/>
          </a:prstGeom>
        </p:spPr>
      </p:pic>
      <p:grpSp>
        <p:nvGrpSpPr>
          <p:cNvPr id="5" name="28 Grupo"/>
          <p:cNvGrpSpPr/>
          <p:nvPr/>
        </p:nvGrpSpPr>
        <p:grpSpPr>
          <a:xfrm>
            <a:off x="1907704" y="116632"/>
            <a:ext cx="3888432" cy="369332"/>
            <a:chOff x="2758397" y="188640"/>
            <a:chExt cx="3591833" cy="369332"/>
          </a:xfrm>
        </p:grpSpPr>
        <p:sp>
          <p:nvSpPr>
            <p:cNvPr id="4" name="3 Rectángulo"/>
            <p:cNvSpPr/>
            <p:nvPr/>
          </p:nvSpPr>
          <p:spPr>
            <a:xfrm>
              <a:off x="3984106" y="188640"/>
              <a:ext cx="23661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OPCIONES DE TEXTURA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24 Conector recto"/>
            <p:cNvCxnSpPr>
              <a:endCxn id="4" idx="1"/>
            </p:cNvCxnSpPr>
            <p:nvPr/>
          </p:nvCxnSpPr>
          <p:spPr>
            <a:xfrm flipV="1">
              <a:off x="2758397" y="373306"/>
              <a:ext cx="1225709" cy="1429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41 CuadroTexto"/>
          <p:cNvSpPr txBox="1"/>
          <p:nvPr/>
        </p:nvSpPr>
        <p:spPr>
          <a:xfrm>
            <a:off x="4716016" y="504840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Requiere tres grupos de propiedades: la propia textura, cómo se asigna al objeto y qué propiedades del objeto afectan a la textura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7" name="66 Imagen" descr="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60848"/>
            <a:ext cx="1562100" cy="1844040"/>
          </a:xfrm>
          <a:prstGeom prst="rect">
            <a:avLst/>
          </a:prstGeom>
        </p:spPr>
      </p:pic>
      <p:grpSp>
        <p:nvGrpSpPr>
          <p:cNvPr id="68" name="31 Grupo"/>
          <p:cNvGrpSpPr/>
          <p:nvPr/>
        </p:nvGrpSpPr>
        <p:grpSpPr>
          <a:xfrm>
            <a:off x="5652120" y="2833772"/>
            <a:ext cx="3600400" cy="523220"/>
            <a:chOff x="1188633" y="240903"/>
            <a:chExt cx="2128494" cy="523220"/>
          </a:xfrm>
        </p:grpSpPr>
        <p:sp>
          <p:nvSpPr>
            <p:cNvPr id="69" name="68 Rectángulo"/>
            <p:cNvSpPr/>
            <p:nvPr/>
          </p:nvSpPr>
          <p:spPr>
            <a:xfrm>
              <a:off x="1561120" y="240903"/>
              <a:ext cx="17560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</a:t>
              </a:r>
              <a:r>
                <a:rPr lang="es-E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Voronoi</a:t>
              </a:r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 Tipo celular, paneles o patrones aleatorios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0" name="69 Conector recto"/>
            <p:cNvCxnSpPr/>
            <p:nvPr/>
          </p:nvCxnSpPr>
          <p:spPr>
            <a:xfrm>
              <a:off x="1188633" y="404664"/>
              <a:ext cx="31927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31 Grupo"/>
          <p:cNvGrpSpPr/>
          <p:nvPr/>
        </p:nvGrpSpPr>
        <p:grpSpPr>
          <a:xfrm>
            <a:off x="5148064" y="2158734"/>
            <a:ext cx="3600400" cy="307777"/>
            <a:chOff x="1188633" y="240903"/>
            <a:chExt cx="2128494" cy="307777"/>
          </a:xfrm>
        </p:grpSpPr>
        <p:sp>
          <p:nvSpPr>
            <p:cNvPr id="74" name="73 Rectángulo"/>
            <p:cNvSpPr/>
            <p:nvPr/>
          </p:nvSpPr>
          <p:spPr>
            <a:xfrm>
              <a:off x="1561120" y="240903"/>
              <a:ext cx="175600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 cuadrículas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5" name="74 Conector recto"/>
            <p:cNvCxnSpPr/>
            <p:nvPr/>
          </p:nvCxnSpPr>
          <p:spPr>
            <a:xfrm>
              <a:off x="1188633" y="404664"/>
              <a:ext cx="31927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48 Grupo"/>
          <p:cNvGrpSpPr/>
          <p:nvPr/>
        </p:nvGrpSpPr>
        <p:grpSpPr>
          <a:xfrm>
            <a:off x="971600" y="980728"/>
            <a:ext cx="4349116" cy="2952328"/>
            <a:chOff x="971600" y="980728"/>
            <a:chExt cx="4349116" cy="2952328"/>
          </a:xfrm>
        </p:grpSpPr>
        <p:grpSp>
          <p:nvGrpSpPr>
            <p:cNvPr id="6" name="31 Grupo"/>
            <p:cNvGrpSpPr/>
            <p:nvPr/>
          </p:nvGrpSpPr>
          <p:grpSpPr>
            <a:xfrm>
              <a:off x="1547664" y="1104999"/>
              <a:ext cx="3600400" cy="307777"/>
              <a:chOff x="1188633" y="240903"/>
              <a:chExt cx="2128494" cy="307777"/>
            </a:xfrm>
          </p:grpSpPr>
          <p:sp>
            <p:nvSpPr>
              <p:cNvPr id="27" name="26 Rectángulo"/>
              <p:cNvSpPr/>
              <p:nvPr/>
            </p:nvSpPr>
            <p:spPr>
              <a:xfrm>
                <a:off x="1561120" y="240903"/>
                <a:ext cx="17560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Elegir una nueva textura</a:t>
                </a: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8" name="27 Conector recto"/>
              <p:cNvCxnSpPr/>
              <p:nvPr/>
            </p:nvCxnSpPr>
            <p:spPr>
              <a:xfrm>
                <a:off x="1188633" y="404664"/>
                <a:ext cx="319274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31 Grupo"/>
            <p:cNvGrpSpPr/>
            <p:nvPr/>
          </p:nvGrpSpPr>
          <p:grpSpPr>
            <a:xfrm>
              <a:off x="1547664" y="1393031"/>
              <a:ext cx="3600400" cy="307777"/>
              <a:chOff x="1188633" y="240903"/>
              <a:chExt cx="2128494" cy="307777"/>
            </a:xfrm>
          </p:grpSpPr>
          <p:sp>
            <p:nvSpPr>
              <p:cNvPr id="51" name="50 Rectángulo"/>
              <p:cNvSpPr/>
              <p:nvPr/>
            </p:nvSpPr>
            <p:spPr>
              <a:xfrm>
                <a:off x="1561120" y="240903"/>
                <a:ext cx="17560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Texturas predeterminadas</a:t>
                </a: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54" name="53 Conector recto"/>
              <p:cNvCxnSpPr/>
              <p:nvPr/>
            </p:nvCxnSpPr>
            <p:spPr>
              <a:xfrm>
                <a:off x="1188633" y="404664"/>
                <a:ext cx="319274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31 Grupo"/>
            <p:cNvGrpSpPr/>
            <p:nvPr/>
          </p:nvGrpSpPr>
          <p:grpSpPr>
            <a:xfrm>
              <a:off x="1567916" y="1825079"/>
              <a:ext cx="3600400" cy="307777"/>
              <a:chOff x="1188633" y="240903"/>
              <a:chExt cx="2128494" cy="307777"/>
            </a:xfrm>
          </p:grpSpPr>
          <p:sp>
            <p:nvSpPr>
              <p:cNvPr id="60" name="59 Rectángulo"/>
              <p:cNvSpPr/>
              <p:nvPr/>
            </p:nvSpPr>
            <p:spPr>
              <a:xfrm>
                <a:off x="1561120" y="240903"/>
                <a:ext cx="17560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Previo</a:t>
                </a: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61" name="60 Conector recto"/>
              <p:cNvCxnSpPr/>
              <p:nvPr/>
            </p:nvCxnSpPr>
            <p:spPr>
              <a:xfrm>
                <a:off x="1188633" y="404664"/>
                <a:ext cx="319274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31 Grupo"/>
            <p:cNvGrpSpPr/>
            <p:nvPr/>
          </p:nvGrpSpPr>
          <p:grpSpPr>
            <a:xfrm>
              <a:off x="1720316" y="2905199"/>
              <a:ext cx="3600400" cy="307777"/>
              <a:chOff x="1188633" y="240903"/>
              <a:chExt cx="2128494" cy="307777"/>
            </a:xfrm>
          </p:grpSpPr>
          <p:sp>
            <p:nvSpPr>
              <p:cNvPr id="63" name="62 Rectángulo"/>
              <p:cNvSpPr/>
              <p:nvPr/>
            </p:nvSpPr>
            <p:spPr>
              <a:xfrm>
                <a:off x="1561120" y="240903"/>
                <a:ext cx="17560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Diez tipos de ruido añadidos</a:t>
                </a: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64" name="63 Conector recto"/>
              <p:cNvCxnSpPr/>
              <p:nvPr/>
            </p:nvCxnSpPr>
            <p:spPr>
              <a:xfrm>
                <a:off x="1188633" y="404664"/>
                <a:ext cx="319274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31 Grupo"/>
            <p:cNvGrpSpPr/>
            <p:nvPr/>
          </p:nvGrpSpPr>
          <p:grpSpPr>
            <a:xfrm>
              <a:off x="971600" y="3356992"/>
              <a:ext cx="3600400" cy="307777"/>
              <a:chOff x="1188633" y="240903"/>
              <a:chExt cx="2128494" cy="307777"/>
            </a:xfrm>
          </p:grpSpPr>
          <p:sp>
            <p:nvSpPr>
              <p:cNvPr id="77" name="76 Rectángulo"/>
              <p:cNvSpPr/>
              <p:nvPr/>
            </p:nvSpPr>
            <p:spPr>
              <a:xfrm>
                <a:off x="1997461" y="240903"/>
                <a:ext cx="131966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Escala de la textura</a:t>
                </a: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78" name="77 Conector recto"/>
              <p:cNvCxnSpPr>
                <a:endCxn id="77" idx="1"/>
              </p:cNvCxnSpPr>
              <p:nvPr/>
            </p:nvCxnSpPr>
            <p:spPr>
              <a:xfrm flipV="1">
                <a:off x="1188633" y="394792"/>
                <a:ext cx="808828" cy="9872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31 Grupo"/>
            <p:cNvGrpSpPr/>
            <p:nvPr/>
          </p:nvGrpSpPr>
          <p:grpSpPr>
            <a:xfrm>
              <a:off x="971600" y="3625279"/>
              <a:ext cx="3600400" cy="307777"/>
              <a:chOff x="1188633" y="240903"/>
              <a:chExt cx="2128494" cy="307777"/>
            </a:xfrm>
          </p:grpSpPr>
          <p:sp>
            <p:nvSpPr>
              <p:cNvPr id="81" name="80 Rectángulo"/>
              <p:cNvSpPr/>
              <p:nvPr/>
            </p:nvSpPr>
            <p:spPr>
              <a:xfrm>
                <a:off x="1997461" y="240903"/>
                <a:ext cx="131966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Color de la textura</a:t>
                </a: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2" name="81 Conector recto"/>
              <p:cNvCxnSpPr>
                <a:endCxn id="81" idx="1"/>
              </p:cNvCxnSpPr>
              <p:nvPr/>
            </p:nvCxnSpPr>
            <p:spPr>
              <a:xfrm flipV="1">
                <a:off x="1188633" y="394792"/>
                <a:ext cx="808828" cy="9872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4" name="83 Rectángulo"/>
            <p:cNvSpPr/>
            <p:nvPr/>
          </p:nvSpPr>
          <p:spPr>
            <a:xfrm>
              <a:off x="2195736" y="980728"/>
              <a:ext cx="2376264" cy="28803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7" name="86 Conector recto"/>
            <p:cNvCxnSpPr/>
            <p:nvPr/>
          </p:nvCxnSpPr>
          <p:spPr>
            <a:xfrm flipH="1">
              <a:off x="4572000" y="980728"/>
              <a:ext cx="216024" cy="7200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0" name="49 Grupo"/>
          <p:cNvGrpSpPr/>
          <p:nvPr/>
        </p:nvGrpSpPr>
        <p:grpSpPr>
          <a:xfrm>
            <a:off x="1043608" y="1052736"/>
            <a:ext cx="5832648" cy="3888432"/>
            <a:chOff x="1043608" y="1052736"/>
            <a:chExt cx="5832648" cy="3888432"/>
          </a:xfrm>
        </p:grpSpPr>
        <p:sp>
          <p:nvSpPr>
            <p:cNvPr id="85" name="84 Rectángulo"/>
            <p:cNvSpPr/>
            <p:nvPr/>
          </p:nvSpPr>
          <p:spPr>
            <a:xfrm>
              <a:off x="2195736" y="3933056"/>
              <a:ext cx="4680520" cy="100811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8" name="87 Conector recto"/>
            <p:cNvCxnSpPr/>
            <p:nvPr/>
          </p:nvCxnSpPr>
          <p:spPr>
            <a:xfrm>
              <a:off x="6300192" y="1052736"/>
              <a:ext cx="0" cy="288032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91" name="31 Grupo"/>
            <p:cNvGrpSpPr/>
            <p:nvPr/>
          </p:nvGrpSpPr>
          <p:grpSpPr>
            <a:xfrm>
              <a:off x="1124000" y="3933056"/>
              <a:ext cx="5392216" cy="523220"/>
              <a:chOff x="1188633" y="240903"/>
              <a:chExt cx="2128494" cy="523220"/>
            </a:xfrm>
          </p:grpSpPr>
          <p:sp>
            <p:nvSpPr>
              <p:cNvPr id="92" name="91 Rectángulo"/>
              <p:cNvSpPr/>
              <p:nvPr/>
            </p:nvSpPr>
            <p:spPr>
              <a:xfrm>
                <a:off x="1997461" y="240903"/>
                <a:ext cx="13196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 tipos de aplicar. </a:t>
                </a:r>
                <a:r>
                  <a:rPr lang="es-E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Generated</a:t>
                </a:r>
                <a:r>
                  <a:rPr lang="es-E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y UV</a:t>
                </a: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3" name="92 Conector recto"/>
              <p:cNvCxnSpPr/>
              <p:nvPr/>
            </p:nvCxnSpPr>
            <p:spPr>
              <a:xfrm flipV="1">
                <a:off x="1188633" y="384919"/>
                <a:ext cx="820988" cy="1974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31 Grupo"/>
            <p:cNvGrpSpPr/>
            <p:nvPr/>
          </p:nvGrpSpPr>
          <p:grpSpPr>
            <a:xfrm>
              <a:off x="1043608" y="4581128"/>
              <a:ext cx="5392216" cy="307777"/>
              <a:chOff x="1188633" y="240903"/>
              <a:chExt cx="2128494" cy="307777"/>
            </a:xfrm>
          </p:grpSpPr>
          <p:sp>
            <p:nvSpPr>
              <p:cNvPr id="96" name="95 Rectángulo"/>
              <p:cNvSpPr/>
              <p:nvPr/>
            </p:nvSpPr>
            <p:spPr>
              <a:xfrm>
                <a:off x="1997461" y="240903"/>
                <a:ext cx="131966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Desplazamiento y tamaño de la textura</a:t>
                </a: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7" name="96 Conector recto"/>
              <p:cNvCxnSpPr/>
              <p:nvPr/>
            </p:nvCxnSpPr>
            <p:spPr>
              <a:xfrm flipV="1">
                <a:off x="1188633" y="384919"/>
                <a:ext cx="820988" cy="1974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52 Grupo"/>
          <p:cNvGrpSpPr/>
          <p:nvPr/>
        </p:nvGrpSpPr>
        <p:grpSpPr>
          <a:xfrm>
            <a:off x="1196008" y="1340768"/>
            <a:ext cx="6544344" cy="5256584"/>
            <a:chOff x="1196008" y="1340768"/>
            <a:chExt cx="6544344" cy="5256584"/>
          </a:xfrm>
        </p:grpSpPr>
        <p:grpSp>
          <p:nvGrpSpPr>
            <p:cNvPr id="52" name="51 Grupo"/>
            <p:cNvGrpSpPr/>
            <p:nvPr/>
          </p:nvGrpSpPr>
          <p:grpSpPr>
            <a:xfrm>
              <a:off x="2195736" y="1340768"/>
              <a:ext cx="5544616" cy="5256584"/>
              <a:chOff x="2195736" y="1340768"/>
              <a:chExt cx="5544616" cy="5256584"/>
            </a:xfrm>
          </p:grpSpPr>
          <p:sp>
            <p:nvSpPr>
              <p:cNvPr id="99" name="98 Rectángulo"/>
              <p:cNvSpPr/>
              <p:nvPr/>
            </p:nvSpPr>
            <p:spPr>
              <a:xfrm>
                <a:off x="2195736" y="5013176"/>
                <a:ext cx="4680520" cy="158417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00" name="99 Conector recto"/>
              <p:cNvCxnSpPr>
                <a:endCxn id="99" idx="3"/>
              </p:cNvCxnSpPr>
              <p:nvPr/>
            </p:nvCxnSpPr>
            <p:spPr>
              <a:xfrm flipH="1">
                <a:off x="6876256" y="1340768"/>
                <a:ext cx="864096" cy="4464496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31 Grupo"/>
            <p:cNvGrpSpPr/>
            <p:nvPr/>
          </p:nvGrpSpPr>
          <p:grpSpPr>
            <a:xfrm>
              <a:off x="1196008" y="5569495"/>
              <a:ext cx="5392216" cy="307777"/>
              <a:chOff x="1188633" y="240903"/>
              <a:chExt cx="2128494" cy="307777"/>
            </a:xfrm>
          </p:grpSpPr>
          <p:sp>
            <p:nvSpPr>
              <p:cNvPr id="103" name="102 Rectángulo"/>
              <p:cNvSpPr/>
              <p:nvPr/>
            </p:nvSpPr>
            <p:spPr>
              <a:xfrm>
                <a:off x="1997461" y="240903"/>
                <a:ext cx="131966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Propiedades de la textura</a:t>
                </a: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04" name="103 Conector recto"/>
              <p:cNvCxnSpPr/>
              <p:nvPr/>
            </p:nvCxnSpPr>
            <p:spPr>
              <a:xfrm flipV="1">
                <a:off x="1188633" y="384919"/>
                <a:ext cx="820988" cy="1974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617" y="188640"/>
            <a:ext cx="138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3809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TEXTURAS II (Añadidas por el usuario)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7"/>
            <a:ext cx="1656184" cy="5860345"/>
          </a:xfrm>
          <a:prstGeom prst="rect">
            <a:avLst/>
          </a:prstGeom>
        </p:spPr>
      </p:pic>
      <p:grpSp>
        <p:nvGrpSpPr>
          <p:cNvPr id="3" name="18 Grupo"/>
          <p:cNvGrpSpPr/>
          <p:nvPr/>
        </p:nvGrpSpPr>
        <p:grpSpPr>
          <a:xfrm>
            <a:off x="2123728" y="5301208"/>
            <a:ext cx="6696744" cy="923330"/>
            <a:chOff x="2195736" y="4581128"/>
            <a:chExt cx="4824536" cy="923330"/>
          </a:xfrm>
        </p:grpSpPr>
        <p:sp>
          <p:nvSpPr>
            <p:cNvPr id="14" name="13 Rectángulo"/>
            <p:cNvSpPr/>
            <p:nvPr/>
          </p:nvSpPr>
          <p:spPr>
            <a:xfrm>
              <a:off x="3181394" y="4581128"/>
              <a:ext cx="383887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 superficies planas, activar UV. </a:t>
              </a:r>
            </a:p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UV es un </a:t>
              </a:r>
              <a:r>
                <a:rPr lang="es-ES" b="1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conversor</a:t>
              </a:r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 3D en 2D.</a:t>
              </a:r>
            </a:p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Tiene su propia ventana…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15 Conector recto"/>
            <p:cNvCxnSpPr/>
            <p:nvPr/>
          </p:nvCxnSpPr>
          <p:spPr>
            <a:xfrm>
              <a:off x="2195736" y="4765794"/>
              <a:ext cx="881904" cy="313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31 Grupo"/>
          <p:cNvGrpSpPr/>
          <p:nvPr/>
        </p:nvGrpSpPr>
        <p:grpSpPr>
          <a:xfrm>
            <a:off x="1187624" y="2348880"/>
            <a:ext cx="6192689" cy="369332"/>
            <a:chOff x="2251190" y="4581131"/>
            <a:chExt cx="4769082" cy="1300120"/>
          </a:xfrm>
        </p:grpSpPr>
        <p:sp>
          <p:nvSpPr>
            <p:cNvPr id="33" name="32 Rectángulo"/>
            <p:cNvSpPr/>
            <p:nvPr/>
          </p:nvSpPr>
          <p:spPr>
            <a:xfrm>
              <a:off x="4081187" y="4581131"/>
              <a:ext cx="2939085" cy="1300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Mantener </a:t>
              </a:r>
              <a:r>
                <a:rPr lang="es-ES" b="1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Alpha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33 Conector recto"/>
            <p:cNvCxnSpPr/>
            <p:nvPr/>
          </p:nvCxnSpPr>
          <p:spPr>
            <a:xfrm>
              <a:off x="2251190" y="5341577"/>
              <a:ext cx="177454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38 Grupo"/>
          <p:cNvGrpSpPr/>
          <p:nvPr/>
        </p:nvGrpSpPr>
        <p:grpSpPr>
          <a:xfrm>
            <a:off x="2123728" y="3789040"/>
            <a:ext cx="5544616" cy="369332"/>
            <a:chOff x="2251190" y="4581131"/>
            <a:chExt cx="4371659" cy="1300120"/>
          </a:xfrm>
        </p:grpSpPr>
        <p:sp>
          <p:nvSpPr>
            <p:cNvPr id="40" name="39 Rectángulo"/>
            <p:cNvSpPr/>
            <p:nvPr/>
          </p:nvSpPr>
          <p:spPr>
            <a:xfrm>
              <a:off x="3531777" y="4581131"/>
              <a:ext cx="3091072" cy="1300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Tamaño de la textura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1" name="40 Conector recto"/>
            <p:cNvCxnSpPr/>
            <p:nvPr/>
          </p:nvCxnSpPr>
          <p:spPr>
            <a:xfrm>
              <a:off x="2251190" y="5088095"/>
              <a:ext cx="119227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43 Rectángulo"/>
          <p:cNvSpPr/>
          <p:nvPr/>
        </p:nvSpPr>
        <p:spPr>
          <a:xfrm>
            <a:off x="2627784" y="980728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despliegan el resto de opciones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31 Grupo"/>
          <p:cNvGrpSpPr/>
          <p:nvPr/>
        </p:nvGrpSpPr>
        <p:grpSpPr>
          <a:xfrm>
            <a:off x="1331639" y="2843644"/>
            <a:ext cx="6192689" cy="369332"/>
            <a:chOff x="2251190" y="4581131"/>
            <a:chExt cx="4769082" cy="1300120"/>
          </a:xfrm>
        </p:grpSpPr>
        <p:sp>
          <p:nvSpPr>
            <p:cNvPr id="19" name="18 Rectángulo"/>
            <p:cNvSpPr/>
            <p:nvPr/>
          </p:nvSpPr>
          <p:spPr>
            <a:xfrm>
              <a:off x="4081187" y="4581131"/>
              <a:ext cx="2939085" cy="1300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 rotar la textura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" name="19 Conector recto"/>
            <p:cNvCxnSpPr/>
            <p:nvPr/>
          </p:nvCxnSpPr>
          <p:spPr>
            <a:xfrm>
              <a:off x="2251190" y="5341577"/>
              <a:ext cx="177454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23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617" y="188640"/>
            <a:ext cx="138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4549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/ TRANSPARENCY / MIRROR (ESPEJO)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139" y="980728"/>
            <a:ext cx="2813427" cy="5400600"/>
          </a:xfrm>
          <a:prstGeom prst="rect">
            <a:avLst/>
          </a:prstGeom>
        </p:spPr>
      </p:pic>
      <p:grpSp>
        <p:nvGrpSpPr>
          <p:cNvPr id="19" name="18 Grupo"/>
          <p:cNvGrpSpPr/>
          <p:nvPr/>
        </p:nvGrpSpPr>
        <p:grpSpPr>
          <a:xfrm>
            <a:off x="2123728" y="4725144"/>
            <a:ext cx="4824536" cy="369332"/>
            <a:chOff x="2195736" y="4581128"/>
            <a:chExt cx="4824536" cy="369332"/>
          </a:xfrm>
        </p:grpSpPr>
        <p:sp>
          <p:nvSpPr>
            <p:cNvPr id="14" name="13 Rectángulo"/>
            <p:cNvSpPr/>
            <p:nvPr/>
          </p:nvSpPr>
          <p:spPr>
            <a:xfrm>
              <a:off x="4067944" y="4581128"/>
              <a:ext cx="29523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Cuánto refleja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15 Conector recto"/>
            <p:cNvCxnSpPr>
              <a:endCxn id="14" idx="1"/>
            </p:cNvCxnSpPr>
            <p:nvPr/>
          </p:nvCxnSpPr>
          <p:spPr>
            <a:xfrm flipV="1">
              <a:off x="2195736" y="4765793"/>
              <a:ext cx="187220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19 Grupo"/>
          <p:cNvGrpSpPr/>
          <p:nvPr/>
        </p:nvGrpSpPr>
        <p:grpSpPr>
          <a:xfrm>
            <a:off x="2051720" y="5805264"/>
            <a:ext cx="6768752" cy="369332"/>
            <a:chOff x="2195736" y="4581128"/>
            <a:chExt cx="4824536" cy="552511"/>
          </a:xfrm>
        </p:grpSpPr>
        <p:sp>
          <p:nvSpPr>
            <p:cNvPr id="21" name="20 Rectángulo"/>
            <p:cNvSpPr/>
            <p:nvPr/>
          </p:nvSpPr>
          <p:spPr>
            <a:xfrm>
              <a:off x="4067944" y="4581128"/>
              <a:ext cx="2952328" cy="552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 que no se tiña el reflejo de cielo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" name="21 Conector recto"/>
            <p:cNvCxnSpPr/>
            <p:nvPr/>
          </p:nvCxnSpPr>
          <p:spPr>
            <a:xfrm>
              <a:off x="2195736" y="4796571"/>
              <a:ext cx="1899019" cy="31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23 Grupo"/>
          <p:cNvGrpSpPr/>
          <p:nvPr/>
        </p:nvGrpSpPr>
        <p:grpSpPr>
          <a:xfrm>
            <a:off x="2771800" y="5157192"/>
            <a:ext cx="6372200" cy="369332"/>
            <a:chOff x="2195736" y="4581128"/>
            <a:chExt cx="48245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722265" y="4581128"/>
              <a:ext cx="32980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 que el reflejo no quede muy “limpio”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6" name="25 Conector recto"/>
            <p:cNvCxnSpPr/>
            <p:nvPr/>
          </p:nvCxnSpPr>
          <p:spPr>
            <a:xfrm>
              <a:off x="2195736" y="4765793"/>
              <a:ext cx="1472010" cy="31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3635896" y="2492896"/>
            <a:ext cx="4824536" cy="216024"/>
            <a:chOff x="2195736" y="4581128"/>
            <a:chExt cx="4824536" cy="369332"/>
          </a:xfrm>
        </p:grpSpPr>
        <p:sp>
          <p:nvSpPr>
            <p:cNvPr id="29" name="28 Rectángulo"/>
            <p:cNvSpPr/>
            <p:nvPr/>
          </p:nvSpPr>
          <p:spPr>
            <a:xfrm>
              <a:off x="3059832" y="4581128"/>
              <a:ext cx="39604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Raytrace</a:t>
              </a:r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permite efectos ópticos reales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" name="29 Conector recto"/>
            <p:cNvCxnSpPr/>
            <p:nvPr/>
          </p:nvCxnSpPr>
          <p:spPr>
            <a:xfrm>
              <a:off x="2195736" y="4765793"/>
              <a:ext cx="7200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31 Grupo"/>
          <p:cNvGrpSpPr/>
          <p:nvPr/>
        </p:nvGrpSpPr>
        <p:grpSpPr>
          <a:xfrm>
            <a:off x="2123727" y="2708920"/>
            <a:ext cx="6192689" cy="369332"/>
            <a:chOff x="2251190" y="4581131"/>
            <a:chExt cx="4769082" cy="1300120"/>
          </a:xfrm>
        </p:grpSpPr>
        <p:sp>
          <p:nvSpPr>
            <p:cNvPr id="33" name="32 Rectángulo"/>
            <p:cNvSpPr/>
            <p:nvPr/>
          </p:nvSpPr>
          <p:spPr>
            <a:xfrm>
              <a:off x="4081187" y="4581131"/>
              <a:ext cx="2939085" cy="1300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Cantidad de transparencia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33 Conector recto"/>
            <p:cNvCxnSpPr/>
            <p:nvPr/>
          </p:nvCxnSpPr>
          <p:spPr>
            <a:xfrm>
              <a:off x="2251190" y="5088095"/>
              <a:ext cx="177454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38 Grupo"/>
          <p:cNvGrpSpPr/>
          <p:nvPr/>
        </p:nvGrpSpPr>
        <p:grpSpPr>
          <a:xfrm>
            <a:off x="2123728" y="3275692"/>
            <a:ext cx="7776864" cy="369332"/>
            <a:chOff x="2251190" y="4581131"/>
            <a:chExt cx="4769082" cy="1300120"/>
          </a:xfrm>
        </p:grpSpPr>
        <p:sp>
          <p:nvSpPr>
            <p:cNvPr id="40" name="39 Rectángulo"/>
            <p:cNvSpPr/>
            <p:nvPr/>
          </p:nvSpPr>
          <p:spPr>
            <a:xfrm>
              <a:off x="3531777" y="4581131"/>
              <a:ext cx="3488495" cy="1300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Distorsión de los objetos que aparecen detrás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1" name="40 Conector recto"/>
            <p:cNvCxnSpPr/>
            <p:nvPr/>
          </p:nvCxnSpPr>
          <p:spPr>
            <a:xfrm>
              <a:off x="2251190" y="5088095"/>
              <a:ext cx="119227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42 Grupo"/>
          <p:cNvGrpSpPr/>
          <p:nvPr/>
        </p:nvGrpSpPr>
        <p:grpSpPr>
          <a:xfrm>
            <a:off x="1979712" y="980728"/>
            <a:ext cx="7164288" cy="923330"/>
            <a:chOff x="2251190" y="4581131"/>
            <a:chExt cx="4393426" cy="3250300"/>
          </a:xfrm>
        </p:grpSpPr>
        <p:sp>
          <p:nvSpPr>
            <p:cNvPr id="44" name="43 Rectángulo"/>
            <p:cNvSpPr/>
            <p:nvPr/>
          </p:nvSpPr>
          <p:spPr>
            <a:xfrm>
              <a:off x="3531777" y="4581131"/>
              <a:ext cx="3112839" cy="3250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WORLD. Para cambiar el color del cielo</a:t>
              </a:r>
            </a:p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Oclusión Ambiental sirve para  crear una atmosfera irreal (Estilo </a:t>
              </a:r>
              <a:r>
                <a:rPr lang="es-ES" b="1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Pocoyó</a:t>
              </a:r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). Hay que eliminar el Material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5" name="44 Conector recto"/>
            <p:cNvCxnSpPr/>
            <p:nvPr/>
          </p:nvCxnSpPr>
          <p:spPr>
            <a:xfrm>
              <a:off x="2251190" y="5088095"/>
              <a:ext cx="119227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26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617" y="188640"/>
            <a:ext cx="138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3809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TEXTURAS II (Añadidas por el usuario)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22 Imagen" descr="95.JPG"/>
          <p:cNvPicPr>
            <a:picLocks noChangeAspect="1"/>
          </p:cNvPicPr>
          <p:nvPr/>
        </p:nvPicPr>
        <p:blipFill>
          <a:blip r:embed="rId2" cstate="print"/>
          <a:srcRect l="1951" t="13463"/>
          <a:stretch>
            <a:fillRect/>
          </a:stretch>
        </p:blipFill>
        <p:spPr>
          <a:xfrm>
            <a:off x="683568" y="1412776"/>
            <a:ext cx="7236296" cy="3702946"/>
          </a:xfrm>
          <a:prstGeom prst="rect">
            <a:avLst/>
          </a:prstGeom>
        </p:spPr>
      </p:pic>
      <p:sp>
        <p:nvSpPr>
          <p:cNvPr id="44" name="43 Rectángulo"/>
          <p:cNvSpPr/>
          <p:nvPr/>
        </p:nvSpPr>
        <p:spPr>
          <a:xfrm>
            <a:off x="4716016" y="980728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seleccionado para textura</a:t>
            </a:r>
          </a:p>
          <a:p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Ortog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Visión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Wireframe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052736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Visión del objeto 3D en 2D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95536" y="515719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Seleccionados todos los vértices, se pulsa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“U”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se despliega el menú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UNWRAP.</a:t>
            </a:r>
          </a:p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selecciona “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parte inferior en New, añadimos la imagen</a:t>
            </a:r>
          </a:p>
          <a:p>
            <a:endParaRPr lang="es-ES" b="1" dirty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Imagen" descr="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37106"/>
            <a:ext cx="3142474" cy="3088038"/>
          </a:xfrm>
          <a:prstGeom prst="rect">
            <a:avLst/>
          </a:prstGeom>
        </p:spPr>
      </p:pic>
      <p:sp>
        <p:nvSpPr>
          <p:cNvPr id="27" name="26 Rectángulo"/>
          <p:cNvSpPr/>
          <p:nvPr/>
        </p:nvSpPr>
        <p:spPr>
          <a:xfrm>
            <a:off x="395536" y="609329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También podemos elegir “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del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UVS (parte inferior)</a:t>
            </a:r>
          </a:p>
        </p:txBody>
      </p:sp>
      <p:pic>
        <p:nvPicPr>
          <p:cNvPr id="28" name="27 Imagen" descr="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628800"/>
            <a:ext cx="3091452" cy="3096344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5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617" y="188640"/>
            <a:ext cx="138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3809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TEXTURAS II (Añadidas por el usuario)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 descr="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140968"/>
            <a:ext cx="5246732" cy="3226379"/>
          </a:xfrm>
          <a:prstGeom prst="rect">
            <a:avLst/>
          </a:prstGeom>
        </p:spPr>
      </p:pic>
      <p:pic>
        <p:nvPicPr>
          <p:cNvPr id="13" name="12 Imagen" descr="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5828" y="2537775"/>
            <a:ext cx="4478660" cy="4203593"/>
          </a:xfrm>
          <a:prstGeom prst="rect">
            <a:avLst/>
          </a:prstGeom>
        </p:spPr>
      </p:pic>
      <p:pic>
        <p:nvPicPr>
          <p:cNvPr id="14" name="13 Imagen" descr="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996952"/>
            <a:ext cx="4790296" cy="3725786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683568" y="105273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“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se aplica a una superficie plana.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“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se aplica a superficies complejas, pero genera cortes.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para superficies delicadas, un rostro, hay que evitar las costuras o hacerlas nosotros en zonas que no se vean (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selección de vértices y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Crtl+E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“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Unwrap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hace un desplegado del objeto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malla se puede modificar a nuestro antojo,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para que quede mejor en el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Uvs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selecciona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Mnimize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Strech</a:t>
            </a:r>
            <a:endParaRPr lang="es-ES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Activando “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Strech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y “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del panel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aparecerá la malla en colores, en azul lo mínimo deformado y en rojo lo máximo.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este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desplezado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le aplicará una textura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51544" y="188640"/>
            <a:ext cx="538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 descr="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9170" y="1988840"/>
            <a:ext cx="4274820" cy="4747260"/>
          </a:xfrm>
          <a:prstGeom prst="rect">
            <a:avLst/>
          </a:prstGeom>
        </p:spPr>
      </p:pic>
      <p:pic>
        <p:nvPicPr>
          <p:cNvPr id="21" name="20 Imagen" descr="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3496" y="1988840"/>
            <a:ext cx="4434840" cy="3619500"/>
          </a:xfrm>
          <a:prstGeom prst="rect">
            <a:avLst/>
          </a:prstGeom>
        </p:spPr>
      </p:pic>
      <p:pic>
        <p:nvPicPr>
          <p:cNvPr id="22" name="21 Imagen" descr="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0252" y="3068960"/>
            <a:ext cx="6034180" cy="3404200"/>
          </a:xfrm>
          <a:prstGeom prst="rect">
            <a:avLst/>
          </a:prstGeom>
        </p:spPr>
      </p:pic>
      <p:pic>
        <p:nvPicPr>
          <p:cNvPr id="23" name="22 Imagen" descr="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2846" y="1916832"/>
            <a:ext cx="4541642" cy="4819248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467544" y="476672"/>
            <a:ext cx="840877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-Existen dos tipos de iluminación: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ILUMINACION DIRECCIONAL</a:t>
            </a:r>
          </a:p>
          <a:p>
            <a:pPr marL="800100" lvl="1" indent="-342900">
              <a:buAutoNum type="alphaUcPeriod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LAMPARA POINT</a:t>
            </a:r>
          </a:p>
          <a:p>
            <a:pPr marL="800100" lvl="1" indent="-342900">
              <a:buAutoNum type="alphaUcPeriod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LAMPARA SUN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Luz uniforme en una dirección. Sombras paralelas</a:t>
            </a:r>
          </a:p>
          <a:p>
            <a:pPr marL="800100" lvl="1" indent="-342900">
              <a:buAutoNum type="alphaUcPeriod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LAMPARA HEMI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Luz general. Evita sombras que no reciben luz directa.</a:t>
            </a:r>
          </a:p>
          <a:p>
            <a:pPr marL="800100" lvl="1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proyectan sombras</a:t>
            </a:r>
          </a:p>
          <a:p>
            <a:pPr marL="800100" lvl="1" indent="-342900"/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LAMPARA AREA.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proyectan luz en la dirección en la que están orientadas</a:t>
            </a:r>
          </a:p>
          <a:p>
            <a:pPr marL="800100" lvl="1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Difuminan las sombras cuando se alejan. La luz mas realista</a:t>
            </a:r>
          </a:p>
          <a:p>
            <a:pPr marL="800100" lvl="1" indent="-342900"/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SPOT.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Foco puntual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3707904" y="4491868"/>
            <a:ext cx="4032448" cy="646331"/>
            <a:chOff x="3472379" y="3717032"/>
            <a:chExt cx="3797631" cy="646331"/>
          </a:xfrm>
        </p:grpSpPr>
        <p:sp>
          <p:nvSpPr>
            <p:cNvPr id="26" name="25 Rectángulo"/>
            <p:cNvSpPr/>
            <p:nvPr/>
          </p:nvSpPr>
          <p:spPr>
            <a:xfrm>
              <a:off x="3472379" y="3717032"/>
              <a:ext cx="37976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Amplitud del cono</a:t>
              </a:r>
            </a:p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Dureza del borde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7" name="26 Conector recto"/>
            <p:cNvCxnSpPr/>
            <p:nvPr/>
          </p:nvCxnSpPr>
          <p:spPr>
            <a:xfrm>
              <a:off x="5577090" y="3933056"/>
              <a:ext cx="101113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28 Grupo"/>
          <p:cNvGrpSpPr/>
          <p:nvPr/>
        </p:nvGrpSpPr>
        <p:grpSpPr>
          <a:xfrm>
            <a:off x="1331640" y="6142661"/>
            <a:ext cx="6336704" cy="646331"/>
            <a:chOff x="3472379" y="3717032"/>
            <a:chExt cx="3797631" cy="646331"/>
          </a:xfrm>
        </p:grpSpPr>
        <p:sp>
          <p:nvSpPr>
            <p:cNvPr id="30" name="29 Rectángulo"/>
            <p:cNvSpPr/>
            <p:nvPr/>
          </p:nvSpPr>
          <p:spPr>
            <a:xfrm>
              <a:off x="3472379" y="3717032"/>
              <a:ext cx="37976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Determina objetos que pueden ignorarse </a:t>
              </a:r>
            </a:p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 que no detengan a la luz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30 Conector recto"/>
            <p:cNvCxnSpPr/>
            <p:nvPr/>
          </p:nvCxnSpPr>
          <p:spPr>
            <a:xfrm>
              <a:off x="5889053" y="3958699"/>
              <a:ext cx="101113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51544" y="188640"/>
            <a:ext cx="538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67544" y="476672"/>
            <a:ext cx="63367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-Existen dos tipos de iluminación:</a:t>
            </a:r>
          </a:p>
          <a:p>
            <a:pPr marL="342900" indent="-342900"/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ILUMNINACION NO DIRECCIONAL (OA).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APARECE EN WORLD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procede de una lámpara. Es una iluminación general que inunda todo. Es buena como base inicio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a.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Basada en rayos.</a:t>
            </a:r>
          </a:p>
        </p:txBody>
      </p:sp>
      <p:pic>
        <p:nvPicPr>
          <p:cNvPr id="15" name="14 Imagen" descr="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052735"/>
            <a:ext cx="2492876" cy="5606583"/>
          </a:xfrm>
          <a:prstGeom prst="rect">
            <a:avLst/>
          </a:prstGeom>
        </p:spPr>
      </p:pic>
      <p:grpSp>
        <p:nvGrpSpPr>
          <p:cNvPr id="3" name="23 Grupo"/>
          <p:cNvGrpSpPr/>
          <p:nvPr/>
        </p:nvGrpSpPr>
        <p:grpSpPr>
          <a:xfrm>
            <a:off x="2123728" y="4437112"/>
            <a:ext cx="5616624" cy="369332"/>
            <a:chOff x="3472379" y="3717032"/>
            <a:chExt cx="3797631" cy="369332"/>
          </a:xfrm>
        </p:grpSpPr>
        <p:sp>
          <p:nvSpPr>
            <p:cNvPr id="26" name="25 Rectángulo"/>
            <p:cNvSpPr/>
            <p:nvPr/>
          </p:nvSpPr>
          <p:spPr>
            <a:xfrm>
              <a:off x="3472379" y="3717032"/>
              <a:ext cx="37976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Basada en rayos o aproximada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7" name="26 Conector recto"/>
            <p:cNvCxnSpPr/>
            <p:nvPr/>
          </p:nvCxnSpPr>
          <p:spPr>
            <a:xfrm>
              <a:off x="5577090" y="3933056"/>
              <a:ext cx="101113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23 Grupo"/>
          <p:cNvGrpSpPr/>
          <p:nvPr/>
        </p:nvGrpSpPr>
        <p:grpSpPr>
          <a:xfrm>
            <a:off x="395536" y="4869160"/>
            <a:ext cx="6120443" cy="646331"/>
            <a:chOff x="3472380" y="3645024"/>
            <a:chExt cx="3115844" cy="646331"/>
          </a:xfrm>
        </p:grpSpPr>
        <p:sp>
          <p:nvSpPr>
            <p:cNvPr id="11" name="10 Rectángulo"/>
            <p:cNvSpPr/>
            <p:nvPr/>
          </p:nvSpPr>
          <p:spPr>
            <a:xfrm>
              <a:off x="3472380" y="3645024"/>
              <a:ext cx="24927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Distancia entre un objeto y el siguiente para que la luz continúe o se detenga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6001810" y="3933056"/>
              <a:ext cx="58641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23 Grupo"/>
          <p:cNvGrpSpPr/>
          <p:nvPr/>
        </p:nvGrpSpPr>
        <p:grpSpPr>
          <a:xfrm>
            <a:off x="3563888" y="5363924"/>
            <a:ext cx="5616624" cy="369332"/>
            <a:chOff x="3472379" y="3717032"/>
            <a:chExt cx="3797631" cy="369332"/>
          </a:xfrm>
        </p:grpSpPr>
        <p:sp>
          <p:nvSpPr>
            <p:cNvPr id="16" name="15 Rectángulo"/>
            <p:cNvSpPr/>
            <p:nvPr/>
          </p:nvSpPr>
          <p:spPr>
            <a:xfrm>
              <a:off x="3472379" y="3717032"/>
              <a:ext cx="37976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Grano de la imagen. Ruido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16 Conector recto"/>
            <p:cNvCxnSpPr/>
            <p:nvPr/>
          </p:nvCxnSpPr>
          <p:spPr>
            <a:xfrm>
              <a:off x="5577090" y="3798332"/>
              <a:ext cx="101113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23 Grupo"/>
          <p:cNvGrpSpPr/>
          <p:nvPr/>
        </p:nvGrpSpPr>
        <p:grpSpPr>
          <a:xfrm>
            <a:off x="1835696" y="6156012"/>
            <a:ext cx="5616624" cy="369332"/>
            <a:chOff x="3472379" y="3717032"/>
            <a:chExt cx="3797631" cy="369332"/>
          </a:xfrm>
        </p:grpSpPr>
        <p:sp>
          <p:nvSpPr>
            <p:cNvPr id="21" name="20 Rectángulo"/>
            <p:cNvSpPr/>
            <p:nvPr/>
          </p:nvSpPr>
          <p:spPr>
            <a:xfrm>
              <a:off x="3472379" y="3717032"/>
              <a:ext cx="37976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Cantidad de luz (0,75 es suficiente)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" name="21 Conector recto"/>
            <p:cNvCxnSpPr/>
            <p:nvPr/>
          </p:nvCxnSpPr>
          <p:spPr>
            <a:xfrm>
              <a:off x="5577090" y="3798332"/>
              <a:ext cx="101113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51544" y="188640"/>
            <a:ext cx="538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67544" y="476672"/>
            <a:ext cx="63367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-Existen dos tipos de iluminación:</a:t>
            </a:r>
          </a:p>
          <a:p>
            <a:pPr marL="342900" indent="-342900"/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ILUMNINACION NO DIRECCIONAL (OA).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APARECE EN WORLD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procede de una lámpara. Es una iluminación general que inunda todo. Es buena como base inicio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b.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ambiental aproximada. </a:t>
            </a:r>
          </a:p>
          <a:p>
            <a:pPr marL="342900" indent="-342900"/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Activar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lighting</a:t>
            </a: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c. Oclusión Ambiental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Iluminación general con sombras matizadas . Efecto “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Pocoyó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15" name="14 Imagen" descr="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1690" y="1772816"/>
            <a:ext cx="3120790" cy="3240360"/>
          </a:xfrm>
          <a:prstGeom prst="rect">
            <a:avLst/>
          </a:prstGeom>
        </p:spPr>
      </p:pic>
      <p:grpSp>
        <p:nvGrpSpPr>
          <p:cNvPr id="3" name="23 Grupo"/>
          <p:cNvGrpSpPr/>
          <p:nvPr/>
        </p:nvGrpSpPr>
        <p:grpSpPr>
          <a:xfrm>
            <a:off x="611560" y="2924944"/>
            <a:ext cx="7632848" cy="369332"/>
            <a:chOff x="3472379" y="3717032"/>
            <a:chExt cx="3797631" cy="369332"/>
          </a:xfrm>
        </p:grpSpPr>
        <p:sp>
          <p:nvSpPr>
            <p:cNvPr id="26" name="25 Rectángulo"/>
            <p:cNvSpPr/>
            <p:nvPr/>
          </p:nvSpPr>
          <p:spPr>
            <a:xfrm>
              <a:off x="3472379" y="3717032"/>
              <a:ext cx="37976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Equilibrio entre velocidad de </a:t>
              </a:r>
              <a:r>
                <a:rPr lang="es-E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render</a:t>
              </a: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 calidad (0,5)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7" name="26 Conector recto"/>
            <p:cNvCxnSpPr/>
            <p:nvPr/>
          </p:nvCxnSpPr>
          <p:spPr>
            <a:xfrm>
              <a:off x="5900609" y="3933056"/>
              <a:ext cx="101113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23 Grupo"/>
          <p:cNvGrpSpPr/>
          <p:nvPr/>
        </p:nvGrpSpPr>
        <p:grpSpPr>
          <a:xfrm>
            <a:off x="1619672" y="4221088"/>
            <a:ext cx="6120443" cy="369332"/>
            <a:chOff x="3472380" y="3645024"/>
            <a:chExt cx="3115844" cy="369332"/>
          </a:xfrm>
        </p:grpSpPr>
        <p:sp>
          <p:nvSpPr>
            <p:cNvPr id="11" name="10 Rectángulo"/>
            <p:cNvSpPr/>
            <p:nvPr/>
          </p:nvSpPr>
          <p:spPr>
            <a:xfrm>
              <a:off x="3472380" y="3645024"/>
              <a:ext cx="24927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Utiliza los colores del cielo para iluminar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5488592" y="3861048"/>
              <a:ext cx="1099632" cy="7200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23 Grupo"/>
          <p:cNvGrpSpPr/>
          <p:nvPr/>
        </p:nvGrpSpPr>
        <p:grpSpPr>
          <a:xfrm>
            <a:off x="3779912" y="3356992"/>
            <a:ext cx="4464496" cy="369332"/>
            <a:chOff x="4154005" y="3717032"/>
            <a:chExt cx="3116005" cy="369332"/>
          </a:xfrm>
        </p:grpSpPr>
        <p:sp>
          <p:nvSpPr>
            <p:cNvPr id="16" name="15 Rectángulo"/>
            <p:cNvSpPr/>
            <p:nvPr/>
          </p:nvSpPr>
          <p:spPr>
            <a:xfrm>
              <a:off x="4154005" y="3717032"/>
              <a:ext cx="31160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Acelera el </a:t>
              </a:r>
              <a:r>
                <a:rPr lang="es-E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render</a:t>
              </a: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(1,0)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16 Conector recto"/>
            <p:cNvCxnSpPr/>
            <p:nvPr/>
          </p:nvCxnSpPr>
          <p:spPr>
            <a:xfrm>
              <a:off x="5577090" y="3798332"/>
              <a:ext cx="101113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19 Imagen" descr="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780928"/>
            <a:ext cx="4554900" cy="25557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51544" y="188640"/>
            <a:ext cx="538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67544" y="47667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-ILUMINACION DE EXTERIORES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b)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c)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Spot</a:t>
            </a:r>
          </a:p>
        </p:txBody>
      </p:sp>
      <p:pic>
        <p:nvPicPr>
          <p:cNvPr id="20" name="19 Imagen" descr="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28296"/>
            <a:ext cx="2088232" cy="5503983"/>
          </a:xfrm>
          <a:prstGeom prst="rect">
            <a:avLst/>
          </a:prstGeom>
        </p:spPr>
      </p:pic>
      <p:pic>
        <p:nvPicPr>
          <p:cNvPr id="21" name="20 Imagen" descr="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7414" y="1034211"/>
            <a:ext cx="1934706" cy="5563141"/>
          </a:xfrm>
          <a:prstGeom prst="rect">
            <a:avLst/>
          </a:prstGeom>
        </p:spPr>
      </p:pic>
      <p:pic>
        <p:nvPicPr>
          <p:cNvPr id="22" name="21 Imagen" descr="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3" y="1052736"/>
            <a:ext cx="1932734" cy="55446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51544" y="188640"/>
            <a:ext cx="538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67544" y="47667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-ILUMINACION DE INTERIORES</a:t>
            </a:r>
          </a:p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 general de una habitación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Spot x 6, enfocando cada pared por fuera</a:t>
            </a:r>
          </a:p>
        </p:txBody>
      </p:sp>
      <p:pic>
        <p:nvPicPr>
          <p:cNvPr id="20" name="19 Imagen" descr="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31922"/>
            <a:ext cx="2088232" cy="5065430"/>
          </a:xfrm>
          <a:prstGeom prst="rect">
            <a:avLst/>
          </a:prstGeom>
        </p:spPr>
      </p:pic>
      <p:pic>
        <p:nvPicPr>
          <p:cNvPr id="21" name="20 Imagen" descr="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0310" y="1556792"/>
            <a:ext cx="4510652" cy="4917540"/>
          </a:xfrm>
          <a:prstGeom prst="rect">
            <a:avLst/>
          </a:prstGeom>
        </p:spPr>
      </p:pic>
      <p:grpSp>
        <p:nvGrpSpPr>
          <p:cNvPr id="9" name="35 Grupo"/>
          <p:cNvGrpSpPr/>
          <p:nvPr/>
        </p:nvGrpSpPr>
        <p:grpSpPr>
          <a:xfrm>
            <a:off x="1691680" y="2339588"/>
            <a:ext cx="3816424" cy="369332"/>
            <a:chOff x="3145098" y="188640"/>
            <a:chExt cx="3217748" cy="369332"/>
          </a:xfrm>
        </p:grpSpPr>
        <p:sp>
          <p:nvSpPr>
            <p:cNvPr id="10" name="9 Rectángulo"/>
            <p:cNvSpPr/>
            <p:nvPr/>
          </p:nvSpPr>
          <p:spPr>
            <a:xfrm>
              <a:off x="3529975" y="188640"/>
              <a:ext cx="28328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Activar </a:t>
              </a:r>
              <a:r>
                <a:rPr lang="es-E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Falloff</a:t>
              </a: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Constant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10 Conector recto"/>
            <p:cNvCxnSpPr/>
            <p:nvPr/>
          </p:nvCxnSpPr>
          <p:spPr>
            <a:xfrm flipV="1">
              <a:off x="3145098" y="373306"/>
              <a:ext cx="378681" cy="507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35 Grupo"/>
          <p:cNvGrpSpPr/>
          <p:nvPr/>
        </p:nvGrpSpPr>
        <p:grpSpPr>
          <a:xfrm>
            <a:off x="1331640" y="6300028"/>
            <a:ext cx="6624736" cy="369332"/>
            <a:chOff x="3145098" y="188640"/>
            <a:chExt cx="3217748" cy="369332"/>
          </a:xfrm>
        </p:grpSpPr>
        <p:sp>
          <p:nvSpPr>
            <p:cNvPr id="13" name="12 Rectángulo"/>
            <p:cNvSpPr/>
            <p:nvPr/>
          </p:nvSpPr>
          <p:spPr>
            <a:xfrm>
              <a:off x="3529975" y="188640"/>
              <a:ext cx="28328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Dónde empieza la luz y dónde acaba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13 Conector recto"/>
            <p:cNvCxnSpPr/>
            <p:nvPr/>
          </p:nvCxnSpPr>
          <p:spPr>
            <a:xfrm flipV="1">
              <a:off x="3145098" y="373306"/>
              <a:ext cx="378681" cy="507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85968" y="188640"/>
            <a:ext cx="170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INTRODUCCION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692696"/>
            <a:ext cx="3830664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Espacio 3D en 3 ejes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 / Vista ortográfica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Modos de pantalla (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Wireframe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92696"/>
            <a:ext cx="3497474" cy="2996952"/>
          </a:xfrm>
          <a:prstGeom prst="rect">
            <a:avLst/>
          </a:prstGeom>
        </p:spPr>
      </p:pic>
      <p:pic>
        <p:nvPicPr>
          <p:cNvPr id="7" name="6 Imagen" descr="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692696"/>
            <a:ext cx="3541815" cy="3456384"/>
          </a:xfrm>
          <a:prstGeom prst="rect">
            <a:avLst/>
          </a:prstGeom>
        </p:spPr>
      </p:pic>
      <p:pic>
        <p:nvPicPr>
          <p:cNvPr id="9" name="8 Imagen" descr="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492896"/>
            <a:ext cx="7810500" cy="420624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51544" y="188640"/>
            <a:ext cx="538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67544" y="47667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-ILUMINACION DE INTERIORES</a:t>
            </a:r>
          </a:p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 puntual en una habitación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Spot</a:t>
            </a:r>
          </a:p>
        </p:txBody>
      </p:sp>
      <p:pic>
        <p:nvPicPr>
          <p:cNvPr id="20" name="19 Imagen" descr="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8630320" cy="4104456"/>
          </a:xfrm>
          <a:prstGeom prst="rect">
            <a:avLst/>
          </a:prstGeom>
        </p:spPr>
      </p:pic>
      <p:pic>
        <p:nvPicPr>
          <p:cNvPr id="15" name="14 Imagen" descr="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581128"/>
            <a:ext cx="3523928" cy="19899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51544" y="188640"/>
            <a:ext cx="538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67544" y="47667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-ILUMINACION DE INTERIORES</a:t>
            </a:r>
          </a:p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 que entra en una habitación (1)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Spot  +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19 Imagen" descr="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8652057" cy="48245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51544" y="188640"/>
            <a:ext cx="538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67544" y="47667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-ILUMINACION DE INTERIORES</a:t>
            </a:r>
          </a:p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 que entra en una habitación (2)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Spot  +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19 Imagen" descr="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849" y="1484784"/>
            <a:ext cx="8398826" cy="4968552"/>
          </a:xfrm>
          <a:prstGeom prst="rect">
            <a:avLst/>
          </a:prstGeom>
        </p:spPr>
      </p:pic>
      <p:pic>
        <p:nvPicPr>
          <p:cNvPr id="6" name="5 Imagen" descr="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88640"/>
            <a:ext cx="4248976" cy="2376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33496" y="188640"/>
            <a:ext cx="140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PERSONAJES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673056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CABEZA. A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mas cómodo es usar un modelo ya creado.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divide la pantalla para verlo en los tres ejes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Crtl+Alt+Q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importa un dibujo o foto con la cara deseada. Para ello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Crtl+R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van aplicando cortes y añadiendo vértices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20 Imagen" descr="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924944"/>
            <a:ext cx="5223491" cy="3656444"/>
          </a:xfrm>
          <a:prstGeom prst="rect">
            <a:avLst/>
          </a:prstGeom>
        </p:spPr>
      </p:pic>
      <p:pic>
        <p:nvPicPr>
          <p:cNvPr id="22" name="21 Imagen" descr="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24944"/>
            <a:ext cx="7427600" cy="3691997"/>
          </a:xfrm>
          <a:prstGeom prst="rect">
            <a:avLst/>
          </a:prstGeom>
        </p:spPr>
      </p:pic>
      <p:pic>
        <p:nvPicPr>
          <p:cNvPr id="19" name="18 Imagen" descr="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412776"/>
            <a:ext cx="2133600" cy="2240280"/>
          </a:xfrm>
          <a:prstGeom prst="rect">
            <a:avLst/>
          </a:prstGeom>
        </p:spPr>
      </p:pic>
      <p:grpSp>
        <p:nvGrpSpPr>
          <p:cNvPr id="4" name="31 Grupo"/>
          <p:cNvGrpSpPr/>
          <p:nvPr/>
        </p:nvGrpSpPr>
        <p:grpSpPr>
          <a:xfrm>
            <a:off x="2123728" y="1916832"/>
            <a:ext cx="5400601" cy="369332"/>
            <a:chOff x="4081187" y="4581131"/>
            <a:chExt cx="2939085" cy="1300120"/>
          </a:xfrm>
        </p:grpSpPr>
        <p:sp>
          <p:nvSpPr>
            <p:cNvPr id="33" name="32 Rectángulo"/>
            <p:cNvSpPr/>
            <p:nvPr/>
          </p:nvSpPr>
          <p:spPr>
            <a:xfrm>
              <a:off x="4081187" y="4581131"/>
              <a:ext cx="2939085" cy="1300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 qué vista queremos importar la imagen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33 Conector recto"/>
            <p:cNvCxnSpPr/>
            <p:nvPr/>
          </p:nvCxnSpPr>
          <p:spPr>
            <a:xfrm>
              <a:off x="6393267" y="5341577"/>
              <a:ext cx="62700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33496" y="188640"/>
            <a:ext cx="140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PERSONAJES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 descr="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420888"/>
            <a:ext cx="5186684" cy="4218163"/>
          </a:xfrm>
          <a:prstGeom prst="rect">
            <a:avLst/>
          </a:prstGeom>
        </p:spPr>
      </p:pic>
      <p:pic>
        <p:nvPicPr>
          <p:cNvPr id="12" name="11 Imagen" descr="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996952"/>
            <a:ext cx="5234767" cy="367240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611560" y="620688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CABEZA. B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igual forma se añade un ojo y se encaja en la cuenca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modelan los párpados para adaptarlos a la esfera del ojo, nunca al contrario.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Mediante Extrusión se añaden los párpados.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Crtl+R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añadimos un corte para poder ahuecarlo, cosa que haremos con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Alt+S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queramos cortar la malla, lo haremos seleccionando el vértice inicial y el final y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“V”.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Hará un corte en V, como una tijera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puede deseleccionar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el Modificador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darle asimetría </a:t>
            </a: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12 Imagen" descr="75.JPG"/>
          <p:cNvPicPr>
            <a:picLocks noChangeAspect="1"/>
          </p:cNvPicPr>
          <p:nvPr/>
        </p:nvPicPr>
        <p:blipFill>
          <a:blip r:embed="rId4" cstate="print"/>
          <a:srcRect l="9527"/>
          <a:stretch>
            <a:fillRect/>
          </a:stretch>
        </p:blipFill>
        <p:spPr>
          <a:xfrm>
            <a:off x="323528" y="3573016"/>
            <a:ext cx="2716266" cy="2377440"/>
          </a:xfrm>
          <a:prstGeom prst="rect">
            <a:avLst/>
          </a:prstGeom>
        </p:spPr>
      </p:pic>
      <p:pic>
        <p:nvPicPr>
          <p:cNvPr id="14" name="13 Imagen" descr="76.JPG"/>
          <p:cNvPicPr>
            <a:picLocks noChangeAspect="1"/>
          </p:cNvPicPr>
          <p:nvPr/>
        </p:nvPicPr>
        <p:blipFill>
          <a:blip r:embed="rId5" cstate="print"/>
          <a:srcRect t="15455" r="13471" b="11684"/>
          <a:stretch>
            <a:fillRect/>
          </a:stretch>
        </p:blipFill>
        <p:spPr>
          <a:xfrm>
            <a:off x="323528" y="3573016"/>
            <a:ext cx="2736304" cy="2376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33496" y="188640"/>
            <a:ext cx="140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PERSONAJES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5832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CABEZA. C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emplean tres conceptos para añadir pelo: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partículas, grupo de vértices y pintura de pesos.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“/”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sólo aparece en pantalla el objeto seleccionado, los demás desaparecen.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activa el menú “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en “Propiedades”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añade un nuevo sistema de partículas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“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seleccionar “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Reducir la cantidad a 500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Saldrá pelo de forma caótica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solucionarlo se activa “Grupo de vértices”</a:t>
            </a:r>
          </a:p>
          <a:p>
            <a:pPr marL="342900" indent="-342900"/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244714"/>
            <a:ext cx="2474961" cy="5568662"/>
          </a:xfrm>
          <a:prstGeom prst="rect">
            <a:avLst/>
          </a:prstGeom>
        </p:spPr>
      </p:pic>
      <p:cxnSp>
        <p:nvCxnSpPr>
          <p:cNvPr id="16" name="15 Conector recto"/>
          <p:cNvCxnSpPr/>
          <p:nvPr/>
        </p:nvCxnSpPr>
        <p:spPr>
          <a:xfrm flipV="1">
            <a:off x="4932040" y="2348880"/>
            <a:ext cx="2304256" cy="43204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3923928" y="2564904"/>
            <a:ext cx="3312368" cy="50405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V="1">
            <a:off x="3635896" y="3140968"/>
            <a:ext cx="3456384" cy="1440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23 Imagen" descr="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005064"/>
            <a:ext cx="2268478" cy="27654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33496" y="188640"/>
            <a:ext cx="140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PERSONAJES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540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CABEZA. C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</a:t>
            </a:r>
          </a:p>
          <a:p>
            <a:pPr marL="342900" indent="-342900"/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de vértices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él seleccionamos aquella parte de la cabeza en la que queremos que salga pelo.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escoger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Data”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Añadir un nuevo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Vertex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Sirve para guardar selecciones de malla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Poner un nombre nuevo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Se seleccionan las caras de la malla en las que se desea pelo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Se pulsa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Se vuelve en el Menú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Se extiende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Vertex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en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escoge el Grupo creado.</a:t>
            </a:r>
          </a:p>
          <a:p>
            <a:pPr marL="342900" indent="-342900"/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10 Imagen" descr="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764704"/>
            <a:ext cx="2781300" cy="3794760"/>
          </a:xfrm>
          <a:prstGeom prst="rect">
            <a:avLst/>
          </a:prstGeom>
        </p:spPr>
      </p:pic>
      <p:cxnSp>
        <p:nvCxnSpPr>
          <p:cNvPr id="21" name="20 Conector recto"/>
          <p:cNvCxnSpPr/>
          <p:nvPr/>
        </p:nvCxnSpPr>
        <p:spPr>
          <a:xfrm>
            <a:off x="3995936" y="2564904"/>
            <a:ext cx="4608512" cy="36004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275856" y="2996952"/>
            <a:ext cx="3744416" cy="7920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2411760" y="3861048"/>
            <a:ext cx="3744416" cy="2160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33496" y="188640"/>
            <a:ext cx="140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PERSONAJES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 descr="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8304" y="2348880"/>
            <a:ext cx="5793373" cy="4366267"/>
          </a:xfrm>
          <a:prstGeom prst="rect">
            <a:avLst/>
          </a:prstGeom>
        </p:spPr>
      </p:pic>
      <p:cxnSp>
        <p:nvCxnSpPr>
          <p:cNvPr id="21" name="20 Conector recto"/>
          <p:cNvCxnSpPr/>
          <p:nvPr/>
        </p:nvCxnSpPr>
        <p:spPr>
          <a:xfrm>
            <a:off x="2627784" y="2492896"/>
            <a:ext cx="504056" cy="19442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611560" y="620688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CABEZA. C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</a:t>
            </a:r>
          </a:p>
          <a:p>
            <a:pPr marL="342900" indent="-342900"/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Pintura de pesos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Cambiar de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Painting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 la pantalla y el menú de la izquierda. Se ve en rojo donde hay pelo y en azul donde no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Ajustar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Jittler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0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puede comenzar a pintar sobre la cabeza.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“F”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cambiar el tamaño del pincel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May+F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cambia la intensidad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..y se pinta pelo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33496" y="188640"/>
            <a:ext cx="140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PERSONAJES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CABEZA. C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</a:t>
            </a:r>
          </a:p>
          <a:p>
            <a:pPr marL="342900" indent="-342900"/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 forma de poner pelo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Cambiar de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Tendremos un “peine” para utilizar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Peina el pelo creado. Con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desactivdado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mueve todo el pelo. Con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Lenghts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desactivado, estira el pelo</a:t>
            </a:r>
          </a:p>
          <a:p>
            <a:pPr marL="342900" indent="-342900" algn="r"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Suaviza el pelo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escrespado</a:t>
            </a: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r"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Aumenta o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disminute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longitud del pelo</a:t>
            </a:r>
          </a:p>
          <a:p>
            <a:pPr marL="342900" indent="-342900" algn="r"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 que la base del pelo se mantenga recta</a:t>
            </a:r>
          </a:p>
          <a:p>
            <a:pPr marL="342900" indent="-342900" algn="r"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Corta el pelo</a:t>
            </a:r>
          </a:p>
        </p:txBody>
      </p:sp>
      <p:cxnSp>
        <p:nvCxnSpPr>
          <p:cNvPr id="21" name="20 Conector recto"/>
          <p:cNvCxnSpPr/>
          <p:nvPr/>
        </p:nvCxnSpPr>
        <p:spPr>
          <a:xfrm flipV="1">
            <a:off x="5220072" y="1556792"/>
            <a:ext cx="2160240" cy="50405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 descr="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980728"/>
            <a:ext cx="1811268" cy="5764035"/>
          </a:xfrm>
          <a:prstGeom prst="rect">
            <a:avLst/>
          </a:prstGeom>
        </p:spPr>
      </p:pic>
      <p:cxnSp>
        <p:nvCxnSpPr>
          <p:cNvPr id="15" name="14 Conector recto"/>
          <p:cNvCxnSpPr/>
          <p:nvPr/>
        </p:nvCxnSpPr>
        <p:spPr>
          <a:xfrm>
            <a:off x="5292080" y="2420888"/>
            <a:ext cx="1800200" cy="252028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6732240" y="1772816"/>
            <a:ext cx="864096" cy="86409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6732240" y="2204864"/>
            <a:ext cx="864096" cy="7920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6804248" y="2420888"/>
            <a:ext cx="792088" cy="86409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6804248" y="2636912"/>
            <a:ext cx="792088" cy="93610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33496" y="188640"/>
            <a:ext cx="140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PERSONAJES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CABEZA. C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pelo hay que añadirle un material. Lo mejor es esto. Importante: STRAND</a:t>
            </a:r>
          </a:p>
        </p:txBody>
      </p:sp>
      <p:pic>
        <p:nvPicPr>
          <p:cNvPr id="12" name="11 Imagen" descr="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2407920" cy="4838700"/>
          </a:xfrm>
          <a:prstGeom prst="rect">
            <a:avLst/>
          </a:prstGeom>
        </p:spPr>
      </p:pic>
      <p:grpSp>
        <p:nvGrpSpPr>
          <p:cNvPr id="16" name="15 Grupo"/>
          <p:cNvGrpSpPr/>
          <p:nvPr/>
        </p:nvGrpSpPr>
        <p:grpSpPr>
          <a:xfrm>
            <a:off x="1547664" y="3933056"/>
            <a:ext cx="4857967" cy="1584176"/>
            <a:chOff x="1547664" y="3933056"/>
            <a:chExt cx="4857967" cy="1584176"/>
          </a:xfrm>
        </p:grpSpPr>
        <p:cxnSp>
          <p:nvCxnSpPr>
            <p:cNvPr id="21" name="20 Conector recto"/>
            <p:cNvCxnSpPr>
              <a:endCxn id="13" idx="1"/>
            </p:cNvCxnSpPr>
            <p:nvPr/>
          </p:nvCxnSpPr>
          <p:spPr>
            <a:xfrm flipV="1">
              <a:off x="1547664" y="4117722"/>
              <a:ext cx="2232248" cy="139951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>
              <a:off x="3779912" y="3933056"/>
              <a:ext cx="2625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Tamaño del pelo en la </a:t>
              </a:r>
              <a:r>
                <a:rPr lang="es-ES" dirty="0" err="1" smtClean="0">
                  <a:solidFill>
                    <a:schemeClr val="bg1"/>
                  </a:solidFill>
                </a:rPr>
                <a:t>raiz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1565086" y="4077072"/>
            <a:ext cx="5167154" cy="1584176"/>
            <a:chOff x="1547664" y="3933056"/>
            <a:chExt cx="5167154" cy="1584176"/>
          </a:xfrm>
        </p:grpSpPr>
        <p:cxnSp>
          <p:nvCxnSpPr>
            <p:cNvPr id="19" name="18 Conector recto"/>
            <p:cNvCxnSpPr>
              <a:endCxn id="22" idx="1"/>
            </p:cNvCxnSpPr>
            <p:nvPr/>
          </p:nvCxnSpPr>
          <p:spPr>
            <a:xfrm flipV="1">
              <a:off x="1547664" y="4117722"/>
              <a:ext cx="2232248" cy="139951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>
              <a:off x="3779912" y="3933056"/>
              <a:ext cx="2934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Tamaño del pelo en la punta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1475656" y="4581128"/>
            <a:ext cx="7121856" cy="1584176"/>
            <a:chOff x="1547664" y="3933056"/>
            <a:chExt cx="7121856" cy="1584176"/>
          </a:xfrm>
        </p:grpSpPr>
        <p:cxnSp>
          <p:nvCxnSpPr>
            <p:cNvPr id="25" name="24 Conector recto"/>
            <p:cNvCxnSpPr>
              <a:endCxn id="27" idx="1"/>
            </p:cNvCxnSpPr>
            <p:nvPr/>
          </p:nvCxnSpPr>
          <p:spPr>
            <a:xfrm flipV="1">
              <a:off x="1547664" y="4117722"/>
              <a:ext cx="2232248" cy="139951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/>
            <p:cNvSpPr txBox="1"/>
            <p:nvPr/>
          </p:nvSpPr>
          <p:spPr>
            <a:xfrm>
              <a:off x="3779912" y="3933056"/>
              <a:ext cx="4889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Para superficies brillantes (pelo) no en césped </a:t>
              </a:r>
              <a:r>
                <a:rPr lang="es-ES" dirty="0" err="1" smtClean="0">
                  <a:solidFill>
                    <a:schemeClr val="bg1"/>
                  </a:solidFill>
                </a:rPr>
                <a:t>p.ej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62068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IMPORTANTE: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Salvar el proyecto en cuanto se abra. De esta forma, los archivos que vayamos insertando se irán vinculando a él</a:t>
            </a: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Blender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permite tres formas de salvar los archivos: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-Local. Todos los ficheros usados, imágenes ,texturas… se unen en un solo archivo con el de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blender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Pesará mas, pero siempre irá con nosotros.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No los incrusta, sino que los vincula en una carpeta concreta.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Los vincula en una dirección relativa al archivo de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blender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escoge en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preferences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 escoge cuando se desee en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7185968" y="188640"/>
            <a:ext cx="170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INTRODUCCION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33496" y="188640"/>
            <a:ext cx="140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PERSONAJES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CABEZA. C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por último, una textura de pelo</a:t>
            </a:r>
          </a:p>
        </p:txBody>
      </p:sp>
      <p:pic>
        <p:nvPicPr>
          <p:cNvPr id="12" name="11 Imagen" descr="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1"/>
            <a:ext cx="1656184" cy="5230055"/>
          </a:xfrm>
          <a:prstGeom prst="rect">
            <a:avLst/>
          </a:prstGeom>
        </p:spPr>
      </p:pic>
      <p:grpSp>
        <p:nvGrpSpPr>
          <p:cNvPr id="3" name="15 Grupo"/>
          <p:cNvGrpSpPr/>
          <p:nvPr/>
        </p:nvGrpSpPr>
        <p:grpSpPr>
          <a:xfrm>
            <a:off x="1547664" y="3933056"/>
            <a:ext cx="4857967" cy="1584176"/>
            <a:chOff x="1547664" y="3933056"/>
            <a:chExt cx="4857967" cy="1584176"/>
          </a:xfrm>
        </p:grpSpPr>
        <p:cxnSp>
          <p:nvCxnSpPr>
            <p:cNvPr id="21" name="20 Conector recto"/>
            <p:cNvCxnSpPr>
              <a:endCxn id="13" idx="1"/>
            </p:cNvCxnSpPr>
            <p:nvPr/>
          </p:nvCxnSpPr>
          <p:spPr>
            <a:xfrm flipV="1">
              <a:off x="1547664" y="4117722"/>
              <a:ext cx="2232248" cy="139951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>
              <a:off x="3779912" y="3933056"/>
              <a:ext cx="2625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Tamaño del pelo en la </a:t>
              </a:r>
              <a:r>
                <a:rPr lang="es-ES" dirty="0" err="1" smtClean="0">
                  <a:solidFill>
                    <a:schemeClr val="bg1"/>
                  </a:solidFill>
                </a:rPr>
                <a:t>raiz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16 Grupo"/>
          <p:cNvGrpSpPr/>
          <p:nvPr/>
        </p:nvGrpSpPr>
        <p:grpSpPr>
          <a:xfrm>
            <a:off x="1565086" y="4077072"/>
            <a:ext cx="5167154" cy="1584176"/>
            <a:chOff x="1547664" y="3933056"/>
            <a:chExt cx="5167154" cy="1584176"/>
          </a:xfrm>
        </p:grpSpPr>
        <p:cxnSp>
          <p:nvCxnSpPr>
            <p:cNvPr id="19" name="18 Conector recto"/>
            <p:cNvCxnSpPr>
              <a:endCxn id="22" idx="1"/>
            </p:cNvCxnSpPr>
            <p:nvPr/>
          </p:nvCxnSpPr>
          <p:spPr>
            <a:xfrm flipV="1">
              <a:off x="1547664" y="4117722"/>
              <a:ext cx="2232248" cy="139951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>
              <a:off x="3779912" y="3933056"/>
              <a:ext cx="2934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Tamaño del pelo en la punta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22 Grupo"/>
          <p:cNvGrpSpPr/>
          <p:nvPr/>
        </p:nvGrpSpPr>
        <p:grpSpPr>
          <a:xfrm>
            <a:off x="1475656" y="4581128"/>
            <a:ext cx="7121856" cy="1584176"/>
            <a:chOff x="1547664" y="3933056"/>
            <a:chExt cx="7121856" cy="1584176"/>
          </a:xfrm>
        </p:grpSpPr>
        <p:cxnSp>
          <p:nvCxnSpPr>
            <p:cNvPr id="25" name="24 Conector recto"/>
            <p:cNvCxnSpPr>
              <a:endCxn id="27" idx="1"/>
            </p:cNvCxnSpPr>
            <p:nvPr/>
          </p:nvCxnSpPr>
          <p:spPr>
            <a:xfrm flipV="1">
              <a:off x="1547664" y="4117722"/>
              <a:ext cx="2232248" cy="139951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/>
            <p:cNvSpPr txBox="1"/>
            <p:nvPr/>
          </p:nvSpPr>
          <p:spPr>
            <a:xfrm>
              <a:off x="3779912" y="3933056"/>
              <a:ext cx="4889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Para superficies brillantes (pelo) no en césped </a:t>
              </a:r>
              <a:r>
                <a:rPr lang="es-ES" dirty="0" err="1" smtClean="0">
                  <a:solidFill>
                    <a:schemeClr val="bg1"/>
                  </a:solidFill>
                </a:rPr>
                <a:t>p.ej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33496" y="188640"/>
            <a:ext cx="140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PERSONAJES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 descr="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77072"/>
            <a:ext cx="4018786" cy="2604110"/>
          </a:xfrm>
          <a:prstGeom prst="rect">
            <a:avLst/>
          </a:prstGeom>
        </p:spPr>
      </p:pic>
      <p:pic>
        <p:nvPicPr>
          <p:cNvPr id="15" name="14 Imagen" descr="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2560" y="4077072"/>
            <a:ext cx="4029920" cy="252266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611560" y="620688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CUERPO</a:t>
            </a:r>
          </a:p>
          <a:p>
            <a:pPr marL="342900" indent="-342900"/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Importarlos de </a:t>
            </a:r>
            <a:r>
              <a:rPr lang="es-ES" dirty="0" smtClean="0">
                <a:solidFill>
                  <a:schemeClr val="bg1"/>
                </a:solidFill>
                <a:hlinkClick r:id="rId4"/>
              </a:rPr>
              <a:t>http://www.katorlegaz.com/3d_models/index.php</a:t>
            </a:r>
            <a:endParaRPr lang="es-ES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mejor es adaptarlo a nuestras necesidades.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vamos a vestirlo, lo mejor es crear la ropa, sin cuerpo debajo.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crea un cilindro, y se aplicar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cortes horizontales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Crtl+R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parte superior, seleccionado vértices y con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crean nuevas capas que serán los tirantes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También se aplican cortes a ellos y seleccionado la parte central del tirante y activando “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se estiran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va suavizando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pulsado seleccionamos un vértice de la manga. Con ello se seleccionará el círculo completo. “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para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extruir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crear las mangas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”+”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+ 0 para que la manga acabe recta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cuello también se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extruye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escala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“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se hace el corte del cuello</a:t>
            </a:r>
          </a:p>
        </p:txBody>
      </p:sp>
      <p:pic>
        <p:nvPicPr>
          <p:cNvPr id="16" name="15 Imagen" descr="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005064"/>
            <a:ext cx="2898482" cy="2714004"/>
          </a:xfrm>
          <a:prstGeom prst="rect">
            <a:avLst/>
          </a:prstGeom>
        </p:spPr>
      </p:pic>
      <p:pic>
        <p:nvPicPr>
          <p:cNvPr id="17" name="16 Imagen" descr="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4005064"/>
            <a:ext cx="2868055" cy="2664296"/>
          </a:xfrm>
          <a:prstGeom prst="rect">
            <a:avLst/>
          </a:prstGeom>
        </p:spPr>
      </p:pic>
      <p:pic>
        <p:nvPicPr>
          <p:cNvPr id="19" name="18 Imagen" descr="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077072"/>
            <a:ext cx="2851749" cy="2664296"/>
          </a:xfrm>
          <a:prstGeom prst="rect">
            <a:avLst/>
          </a:prstGeom>
        </p:spPr>
      </p:pic>
      <p:pic>
        <p:nvPicPr>
          <p:cNvPr id="20" name="19 Imagen" descr="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4005064"/>
            <a:ext cx="2864504" cy="2664296"/>
          </a:xfrm>
          <a:prstGeom prst="rect">
            <a:avLst/>
          </a:prstGeom>
        </p:spPr>
      </p:pic>
      <p:pic>
        <p:nvPicPr>
          <p:cNvPr id="21" name="20 Imagen" descr="8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3840" y="4005064"/>
            <a:ext cx="2880648" cy="26828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70108" y="188640"/>
            <a:ext cx="136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ANIMACION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923928" y="3573016"/>
            <a:ext cx="504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1560" y="980728"/>
            <a:ext cx="5400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RIGGING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Proceso de creación de una estructura de control para el modelo.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Armaduras-Huesos</a:t>
            </a:r>
          </a:p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SKINNING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Vinculación de la estructura al modelo.</a:t>
            </a:r>
          </a:p>
          <a:p>
            <a:endParaRPr lang="es-ES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Eliminar los parámetros de Escala y Rotación.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&gt; CTRL+A &gt; ROTATION Y SCALE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Centrar el objeto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May+Ctrl+Alt+C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Modo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menú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Armature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Single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 crea un hueso con la cabeza  donde estaba el cursor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Wireframe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coge la cabeza o la cola del hueso y se coloca donde proceda.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Seleccionando alguno de sus extremos y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creamos otro hueco conectado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establecen relaciones uniendo huesos (Secundario &gt; Primario &gt;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Crtl+P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KEEP OFFSET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Poner nombres a los huesos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&gt; X-Axis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brazos y piernas</a:t>
            </a:r>
          </a:p>
          <a:p>
            <a:pPr marL="342900" indent="-342900">
              <a:buFontTx/>
              <a:buAutoNum type="arabicPeriod"/>
            </a:pP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Pose (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Ctrl+Tab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Seleccione un hueso y muévalo</a:t>
            </a:r>
          </a:p>
          <a:p>
            <a:pPr marL="342900" indent="-342900">
              <a:buAutoNum type="arabicPeriod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11560" y="620688"/>
            <a:ext cx="1343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10 Imagen" descr="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836712"/>
            <a:ext cx="2880190" cy="3889236"/>
          </a:xfrm>
          <a:prstGeom prst="rect">
            <a:avLst/>
          </a:prstGeom>
        </p:spPr>
      </p:pic>
      <p:pic>
        <p:nvPicPr>
          <p:cNvPr id="14" name="13 Imagen" descr="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436" y="4576708"/>
            <a:ext cx="3035052" cy="22812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70108" y="188640"/>
            <a:ext cx="136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ANIMACION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923928" y="3573016"/>
            <a:ext cx="504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1560" y="980728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IK.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Kinematics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Permite que al mover un hueso, el resto de la misma cadena lo siga. Por ejemplo, al mover el hueso del pie, se moverá el de la pierna y el del muslo. Así conseguiremos un paso mas fácilmente.</a:t>
            </a:r>
          </a:p>
          <a:p>
            <a:endParaRPr lang="es-ES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Selecciona el hueso que será  el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Iksolver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el hueso que va  a arrastrar a los demás, en Modo Pose.  En el ejemplo, la punta de la cola.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Selecciona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Constrains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(hueso y cadena) y después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Kinematics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movemos el hueso final se moverá toda la cadena, </a:t>
            </a:r>
          </a:p>
          <a:p>
            <a:pPr marL="342900" indent="-342900"/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en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tenemos puesto “0”. </a:t>
            </a:r>
          </a:p>
          <a:p>
            <a:pPr marL="342900" indent="-342900"/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 número indica la cantidad de huesos </a:t>
            </a:r>
          </a:p>
          <a:p>
            <a:pPr marL="342900" indent="-342900"/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moverá y “0“ son todos-</a:t>
            </a: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11560" y="620688"/>
            <a:ext cx="1343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039696"/>
            <a:ext cx="7292340" cy="2773680"/>
          </a:xfrm>
          <a:prstGeom prst="rect">
            <a:avLst/>
          </a:prstGeom>
        </p:spPr>
      </p:pic>
      <p:pic>
        <p:nvPicPr>
          <p:cNvPr id="10" name="9 Imagen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253332"/>
            <a:ext cx="3637776" cy="34678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70108" y="188640"/>
            <a:ext cx="136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ANIMACION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923928" y="3573016"/>
            <a:ext cx="504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1560" y="980728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SKINNING.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Unir armadura y objeto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forma mas fácil es haber creado las partes a mover de forma separada, cada una como objeto independiente.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En modo Objeto se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elecciona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parte del cuerpo. En modo Pose se selecciona también (con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may.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el hueso, y se emparentan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Crtl+P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se elige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Si queremos una un objeto lo articulen dos hueso tendremos que seleccionar en lugar de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Armature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weights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En Modo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Weigth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modifica de 0 a 1 y se pinta la zona de influencia.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11560" y="620688"/>
            <a:ext cx="1343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3789040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MAKEHUMAN.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 programa de software libre que proporciona de la forma mas rápida cuerpos humanos con sus esqueletos.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vez modificado el cuerpo que deseamos se exporta como aparece en la imagen.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importarlo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preferences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Addons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Import-Export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 descr="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933056"/>
            <a:ext cx="4821289" cy="27515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70108" y="188640"/>
            <a:ext cx="136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ANIMACION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20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VENTANA TIMELINE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054228" cy="792088"/>
          </a:xfrm>
          <a:prstGeom prst="rect">
            <a:avLst/>
          </a:prstGeom>
        </p:spPr>
      </p:pic>
      <p:grpSp>
        <p:nvGrpSpPr>
          <p:cNvPr id="4" name="31 Grupo"/>
          <p:cNvGrpSpPr/>
          <p:nvPr/>
        </p:nvGrpSpPr>
        <p:grpSpPr>
          <a:xfrm>
            <a:off x="755576" y="1484784"/>
            <a:ext cx="5832648" cy="1017404"/>
            <a:chOff x="4025732" y="2332502"/>
            <a:chExt cx="4491808" cy="3581459"/>
          </a:xfrm>
        </p:grpSpPr>
        <p:sp>
          <p:nvSpPr>
            <p:cNvPr id="33" name="32 Rectángulo"/>
            <p:cNvSpPr/>
            <p:nvPr/>
          </p:nvSpPr>
          <p:spPr>
            <a:xfrm>
              <a:off x="4025732" y="4613841"/>
              <a:ext cx="4491808" cy="1300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Contador de </a:t>
              </a:r>
              <a:r>
                <a:rPr lang="es-ES" b="1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frames</a:t>
              </a:r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Con </a:t>
              </a:r>
              <a:r>
                <a:rPr lang="es-ES" b="1" dirty="0" err="1" smtClean="0">
                  <a:solidFill>
                    <a:srgbClr val="00F6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Ctrl+T</a:t>
              </a:r>
              <a:r>
                <a:rPr lang="es-ES" b="1" dirty="0" smtClean="0">
                  <a:solidFill>
                    <a:srgbClr val="00F6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 cambia a segundos</a:t>
              </a:r>
              <a:endPara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33 Conector recto"/>
            <p:cNvCxnSpPr/>
            <p:nvPr/>
          </p:nvCxnSpPr>
          <p:spPr>
            <a:xfrm flipH="1">
              <a:off x="4025733" y="2332502"/>
              <a:ext cx="1" cy="32625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39 Rectángulo"/>
          <p:cNvSpPr/>
          <p:nvPr/>
        </p:nvSpPr>
        <p:spPr>
          <a:xfrm>
            <a:off x="3923928" y="3573016"/>
            <a:ext cx="504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755576" y="249289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crear fotogramas claves se pulsa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Aparece este menú. 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 descr="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924944"/>
            <a:ext cx="3386733" cy="360988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3059832" y="3717032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Fotogramas claves para ubicación</a:t>
            </a:r>
          </a:p>
          <a:p>
            <a:pPr algn="r"/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rotación</a:t>
            </a:r>
          </a:p>
          <a:p>
            <a:pPr algn="r"/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Escala</a:t>
            </a:r>
          </a:p>
          <a:p>
            <a:pPr algn="r"/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ubicación y escala</a:t>
            </a:r>
          </a:p>
          <a:p>
            <a:pPr algn="r"/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Ubicación, Rotación y Escala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allAtOnce"/>
      <p:bldP spid="40" grpId="0"/>
      <p:bldP spid="44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70108" y="188640"/>
            <a:ext cx="136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ANIMACION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1343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052736"/>
            <a:ext cx="7300411" cy="5400600"/>
          </a:xfrm>
          <a:prstGeom prst="rect">
            <a:avLst/>
          </a:prstGeom>
        </p:spPr>
      </p:pic>
      <p:sp>
        <p:nvSpPr>
          <p:cNvPr id="40" name="39 Rectángulo"/>
          <p:cNvSpPr/>
          <p:nvPr/>
        </p:nvSpPr>
        <p:spPr>
          <a:xfrm>
            <a:off x="3923928" y="3573016"/>
            <a:ext cx="504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9552" y="4665910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 de curvas de movimiento.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Crtl+Click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añadir puntos claves 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004048" y="522920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boton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rojo permite grabar el movimiento de nuestros objetos. Para ello, hay que introducir un fotograma clave al principio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70108" y="188640"/>
            <a:ext cx="136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ANIMACION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1343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980728"/>
            <a:ext cx="6172997" cy="5400600"/>
          </a:xfrm>
          <a:prstGeom prst="rect">
            <a:avLst/>
          </a:prstGeom>
        </p:spPr>
      </p:pic>
      <p:sp>
        <p:nvSpPr>
          <p:cNvPr id="40" name="39 Rectángulo"/>
          <p:cNvSpPr/>
          <p:nvPr/>
        </p:nvSpPr>
        <p:spPr>
          <a:xfrm>
            <a:off x="3923928" y="3573016"/>
            <a:ext cx="504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95536" y="1124744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la animación es compleja hay que recurrir a una carta de rodaje (dope-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sheet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En ella se muestran los fotogramas claves distribuidos en el tiempo.</a:t>
            </a:r>
          </a:p>
          <a:p>
            <a:endParaRPr lang="es-ES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seleccionan todos los huesos de un personaje (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p.ej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en el fotograma 1 y se ponen fotogramas claves (I). Luego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Botón rojo 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empezar a mover. </a:t>
            </a:r>
          </a:p>
          <a:p>
            <a:endParaRPr lang="es-ES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May+Barra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espaciadora 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ampliar nuestro personaje</a:t>
            </a:r>
          </a:p>
          <a:p>
            <a:endParaRPr lang="es-ES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Activar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IK 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Barra de Herramientas. De esta forma un hueso menor obligará a moverse a los mayores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95536" y="4582869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clave y clave genera interpolación. Si no la queremos: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&gt;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Interpolation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Modes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70108" y="188640"/>
            <a:ext cx="136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ANIMACION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1343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923928" y="3573016"/>
            <a:ext cx="504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95536" y="112474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ventana de Editor de Gráficos, podemos copiar, pegar, mover… todos los fotogramas claves con las mismas teclas que utilizamos  en la pantalla principal, es decir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may+D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copiar, G para mover….</a:t>
            </a:r>
          </a:p>
          <a:p>
            <a:endParaRPr lang="es-ES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 descr="Cap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988548"/>
            <a:ext cx="4907280" cy="1592580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395536" y="3247816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 tres tipos de interpolación: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-Constante =salto entre claves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-Lineal =velocidad constante entre claves.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Bezier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paso suave entre claves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95536" y="5445224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También tiene cuatro tipos distintos de extensión (como queremos que sean los fotogramas previos y los posteriores. Es muy útil para ciclos repetitivos</a:t>
            </a:r>
          </a:p>
        </p:txBody>
      </p:sp>
      <p:pic>
        <p:nvPicPr>
          <p:cNvPr id="17" name="16 Imagen" descr="Captur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8496" y="4706752"/>
            <a:ext cx="2631936" cy="196260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51520" y="206084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 cuatro tipos para modificar los manejadores(puntos para manipular las curvas): Auto (curva mas suavizada);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Aligned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recta); Free; Vector: apuntan al siguiente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keyframe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 modifican en Key &gt;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Handle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endParaRPr lang="es-ES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70108" y="188640"/>
            <a:ext cx="136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ANIMACION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620688"/>
            <a:ext cx="1343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923928" y="3573016"/>
            <a:ext cx="504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95536" y="1124744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 la posibilidad de sustituir los huesos por formas más apropiadas al elemento que se está moviendo. Solo hay que diseñar la forma y dejarla en una capa que no esté visible.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ejemplo para nuestro hueso ”maestro”: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Creamos círculo (Añadir/Malla/Círculo) al que le seleccionamos todos los vértices ("A") en Modo Edición  y los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extruimos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darle al objeto una sensación de grosor. A ese objeto le ponemos por nombre ”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maestro_forma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Seleccionamos en Modo Pose  el hueso ”maestro” y en el panel de Hueso  nos vamos a la botón 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para seleccionar como 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maestro_forma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Es importante activar la opción 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Wireframe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o saldrá en el </a:t>
            </a:r>
            <a:r>
              <a:rPr lang="es-E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</a:t>
            </a:r>
            <a:endParaRPr lang="es-ES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68344" y="188640"/>
            <a:ext cx="1221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VENTANAS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5203767" cy="495438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562595" y="2492896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x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51920" y="3284984"/>
            <a:ext cx="838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32040" y="2564904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cámara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635896" y="1907540"/>
            <a:ext cx="805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Cursor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627784" y="1412776"/>
            <a:ext cx="2219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 de Iluminación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344658" y="4365104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14 Imagen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085184"/>
            <a:ext cx="2632789" cy="1080120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0" y="5661248"/>
            <a:ext cx="2986459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Transformador 3D</a:t>
            </a:r>
          </a:p>
          <a:p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Sirve para hacer las ediciones básicas </a:t>
            </a:r>
          </a:p>
          <a:p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un objeto (mover, rotar y escalar)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051720" y="5661248"/>
            <a:ext cx="111575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traslación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369968" y="5157192"/>
            <a:ext cx="97789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rotación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915816" y="5301208"/>
            <a:ext cx="770019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19 Imagen" descr="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5" y="188640"/>
            <a:ext cx="1440000" cy="1378723"/>
          </a:xfrm>
          <a:prstGeom prst="rect">
            <a:avLst/>
          </a:prstGeom>
        </p:spPr>
      </p:pic>
      <p:pic>
        <p:nvPicPr>
          <p:cNvPr id="21" name="20 Imagen" descr="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7" y="1700808"/>
            <a:ext cx="1440000" cy="1422509"/>
          </a:xfrm>
          <a:prstGeom prst="rect">
            <a:avLst/>
          </a:prstGeom>
        </p:spPr>
      </p:pic>
      <p:pic>
        <p:nvPicPr>
          <p:cNvPr id="22" name="21 Imagen" descr="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5" y="3284984"/>
            <a:ext cx="1440000" cy="1593708"/>
          </a:xfrm>
          <a:prstGeom prst="rect">
            <a:avLst/>
          </a:prstGeom>
        </p:spPr>
      </p:pic>
      <p:pic>
        <p:nvPicPr>
          <p:cNvPr id="23" name="22 Imagen" descr="0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5" y="5013176"/>
            <a:ext cx="1440000" cy="1445626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3347864" y="6381328"/>
            <a:ext cx="4057777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pueden acumular los tres con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308304" y="1124744"/>
            <a:ext cx="1790032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línea blanca sirve para transformar el objeto sin tener en cuenta los ejes, con total libertad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6" grpId="0"/>
      <p:bldP spid="17" grpId="0"/>
      <p:bldP spid="18" grpId="0"/>
      <p:bldP spid="19" grpId="0"/>
      <p:bldP spid="24" grpId="0"/>
      <p:bldP spid="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70108" y="188640"/>
            <a:ext cx="136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ANIMACION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923928" y="3573016"/>
            <a:ext cx="504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1560" y="98072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FACIALES. SHAPE KEYS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En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 el objeto seleccionado se despliega el panel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se crea el primero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llamará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11560" y="620688"/>
            <a:ext cx="1343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3752" y="2132856"/>
            <a:ext cx="5452744" cy="4392488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6732240" y="4941168"/>
            <a:ext cx="2088232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11560" y="1844824"/>
            <a:ext cx="30963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Se crea una segunda clave, que se llamará Key1, pero cambiaremos su nombre por otro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identificativo,p.e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mueca.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Movemos la malla para crear esa mueca, vértices de la comisura, con PEF.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 = no mueca</a:t>
            </a:r>
          </a:p>
          <a:p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= mueca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Con el botón derecho sobre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añadimos los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keyframes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donde queramos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15 Imagen" descr="108.JPG"/>
          <p:cNvPicPr>
            <a:picLocks noChangeAspect="1"/>
          </p:cNvPicPr>
          <p:nvPr/>
        </p:nvPicPr>
        <p:blipFill>
          <a:blip r:embed="rId3" cstate="print"/>
          <a:srcRect l="2882" r="3430"/>
          <a:stretch>
            <a:fillRect/>
          </a:stretch>
        </p:blipFill>
        <p:spPr>
          <a:xfrm>
            <a:off x="3491880" y="2204864"/>
            <a:ext cx="3456384" cy="4386455"/>
          </a:xfrm>
          <a:prstGeom prst="rect">
            <a:avLst/>
          </a:prstGeom>
        </p:spPr>
      </p:pic>
      <p:pic>
        <p:nvPicPr>
          <p:cNvPr id="17" name="16 Imagen" descr="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6309320"/>
            <a:ext cx="2012444" cy="3697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70108" y="188640"/>
            <a:ext cx="136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ANIMACION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923928" y="3573016"/>
            <a:ext cx="504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1560" y="98072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FACIALES. SHAPE KEYS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en animaciones complejas es mejor colocar Controladores de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</a:t>
            </a: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Tenemos ya creados los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expresión.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Creamos un hueso y lo colocamos en una posición cómoda para moverlo, fuera de la cara, en mi caso junto a la comisura para mover los labios.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11560" y="620688"/>
            <a:ext cx="1343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01008"/>
            <a:ext cx="267585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73016"/>
            <a:ext cx="2966864" cy="23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611560" y="2420888"/>
            <a:ext cx="489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Le damos una forma fácil. He creado una figura plana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En Propiedades del hueso,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seleccionamos el nombre de nuestra figura plana, y el hueso adquirirá su forma.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Abrimos la ventana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Editor y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selecionamos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Drivers. Después, en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escogemos el primero y sobre la banda de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botón derecho y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AddDriver</a:t>
            </a: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140968"/>
            <a:ext cx="2974851" cy="299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284984"/>
            <a:ext cx="36195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Elipse"/>
          <p:cNvSpPr/>
          <p:nvPr/>
        </p:nvSpPr>
        <p:spPr>
          <a:xfrm>
            <a:off x="7956376" y="6093296"/>
            <a:ext cx="1187624" cy="5733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70108" y="188640"/>
            <a:ext cx="136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ANIMACION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923928" y="3573016"/>
            <a:ext cx="504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64088" y="476672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FACIALES. SHAPE KEYS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Sobre la ventana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Editor pulsamos N y saldrá una nueva ventana, que tiene que tener estos parámetros marcados en rojo: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11560" y="620688"/>
            <a:ext cx="1343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004048" y="3573016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del armazón y del hueso</a:t>
            </a:r>
          </a:p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en el que se mueve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71890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Elipse"/>
          <p:cNvSpPr/>
          <p:nvPr/>
        </p:nvSpPr>
        <p:spPr>
          <a:xfrm>
            <a:off x="3707904" y="1916832"/>
            <a:ext cx="1259632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059832" y="3356992"/>
            <a:ext cx="2123728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779912" y="6566185"/>
            <a:ext cx="936104" cy="2918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860032" y="6211669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mayor número mas preciso será el movimiento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  <p:bldP spid="19" grpId="0" animBg="1"/>
      <p:bldP spid="15" grpId="0" animBg="1"/>
      <p:bldP spid="16" grpId="0" animBg="1"/>
      <p:bldP spid="1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70108" y="188640"/>
            <a:ext cx="136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ANIMACION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923928" y="3573016"/>
            <a:ext cx="504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83568" y="1340768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Creamos un plano y lo subdividimos para que tenga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caida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último botón de propiedades escogemos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el tipo de tela.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11560" y="620688"/>
            <a:ext cx="28638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</a:p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FISICA. SIMULACIÓN TEJIDO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08720"/>
            <a:ext cx="30670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Elipse"/>
          <p:cNvSpPr/>
          <p:nvPr/>
        </p:nvSpPr>
        <p:spPr>
          <a:xfrm>
            <a:off x="5940152" y="2060848"/>
            <a:ext cx="1259632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580112" y="2852936"/>
            <a:ext cx="2123728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83568" y="2217638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Al darle a Play  la tela caerá y necesitamos otros objeto “sólido”. Vamos a crear un cubo y lo colocamos debajo.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5850731" cy="23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Rectángulo"/>
          <p:cNvSpPr/>
          <p:nvPr/>
        </p:nvSpPr>
        <p:spPr>
          <a:xfrm>
            <a:off x="683568" y="3081734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En este cubo, le aplicamos la física “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Al darle de nuevo a Play, la tela caerá sobre el cubo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19" grpId="1" animBg="1"/>
      <p:bldP spid="15" grpId="0" animBg="1"/>
      <p:bldP spid="15" grpId="1" animBg="1"/>
      <p:bldP spid="18" grpId="0"/>
      <p:bldP spid="2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70108" y="188640"/>
            <a:ext cx="136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ANIMACION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11560" y="620688"/>
            <a:ext cx="13432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</a:p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FISICA. 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11560" y="1412776"/>
            <a:ext cx="4608512" cy="4536504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683568" y="1484784"/>
            <a:ext cx="5814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hlinkClick r:id="rId2"/>
              </a:rPr>
              <a:t>Colisión de partículas</a:t>
            </a:r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70108" y="188640"/>
            <a:ext cx="136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ANIMACION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923928" y="3573016"/>
            <a:ext cx="504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1560" y="980728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INTERACCIONES</a:t>
            </a:r>
          </a:p>
          <a:p>
            <a:pPr marL="342900" indent="-342900"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un objeto siga a otro, por ejemplo una pelota a una mano para lanzarla:</a:t>
            </a:r>
          </a:p>
          <a:p>
            <a:pPr marL="342900" indent="-342900"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crea un hueso nuevo en la palma de la mano</a:t>
            </a:r>
          </a:p>
          <a:p>
            <a:pPr marL="342900" indent="-342900"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crea la pelota, se coloca en su sitio y se le aplica una restricción de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En Target se pone el nombre del esqueleto y en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del hueso que acabamos de crear. Así la pelota irá a la mano. En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podemos ajustar su posición.</a:t>
            </a:r>
          </a:p>
          <a:p>
            <a:pPr marL="342900" indent="-342900"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importante que el cursor esté en la pelota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11560" y="620688"/>
            <a:ext cx="1343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</a:p>
          <a:p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17032"/>
            <a:ext cx="3435102" cy="296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12976"/>
            <a:ext cx="30289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68344" y="188640"/>
            <a:ext cx="1221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VENTANAS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23 Imagen" descr="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45224"/>
            <a:ext cx="8333929" cy="436474"/>
          </a:xfrm>
          <a:prstGeom prst="rect">
            <a:avLst/>
          </a:prstGeom>
        </p:spPr>
      </p:pic>
      <p:sp>
        <p:nvSpPr>
          <p:cNvPr id="25" name="24 Rectángulo"/>
          <p:cNvSpPr/>
          <p:nvPr/>
        </p:nvSpPr>
        <p:spPr>
          <a:xfrm rot="16200000">
            <a:off x="-40931" y="2013262"/>
            <a:ext cx="2750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 a Modo de Trabajo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Imagen" descr="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1827653" cy="2232248"/>
          </a:xfrm>
          <a:prstGeom prst="rect">
            <a:avLst/>
          </a:prstGeom>
        </p:spPr>
      </p:pic>
      <p:pic>
        <p:nvPicPr>
          <p:cNvPr id="27" name="26 Imagen" descr="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7394" y="3933056"/>
            <a:ext cx="1984566" cy="1656184"/>
          </a:xfrm>
          <a:prstGeom prst="rect">
            <a:avLst/>
          </a:prstGeom>
        </p:spPr>
      </p:pic>
      <p:sp>
        <p:nvSpPr>
          <p:cNvPr id="28" name="27 Rectángulo"/>
          <p:cNvSpPr/>
          <p:nvPr/>
        </p:nvSpPr>
        <p:spPr>
          <a:xfrm rot="16200000">
            <a:off x="1827864" y="2301294"/>
            <a:ext cx="2526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 el modo de vista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067944" y="1196752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cambian los modos de trabajo con “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r"/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“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Alt+Z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podemos ver el objeto con su textura final, una especie de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Para ello hay que tener activado en el menú propiedades (N)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s-E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Shading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GLSL</a:t>
            </a:r>
            <a:endParaRPr lang="es-ES" b="1" dirty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880001" y="18864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CÁMARA</a:t>
            </a:r>
            <a:endParaRPr lang="es-ES" b="1" dirty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620688"/>
            <a:ext cx="24838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 VISTA DE LA CAMARA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F12: RENDER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ESC: SALIR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4664"/>
            <a:ext cx="4476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70770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880001" y="18864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CÁMARA</a:t>
            </a:r>
            <a:endParaRPr lang="es-ES" b="1" dirty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620688"/>
            <a:ext cx="77200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Opción 1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NO RECOMENDADO. Colocar los objetivos delante de la cámara, 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moviéndolos con el  </a:t>
            </a:r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Transformador 3D</a:t>
            </a:r>
          </a:p>
          <a:p>
            <a:r>
              <a:rPr lang="es-E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Opción 2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Mover la cámara y colocarla en el punto en el que estamos mirando. </a:t>
            </a:r>
          </a:p>
          <a:p>
            <a:r>
              <a:rPr lang="en-U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View/Align View/ Align Active Camera to View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n-US" b="1" dirty="0" err="1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Control+Alt</a:t>
            </a:r>
            <a:r>
              <a:rPr lang="en-US" b="1" dirty="0" smtClean="0">
                <a:solidFill>
                  <a:srgbClr val="00F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+ 0"</a:t>
            </a:r>
            <a:endParaRPr lang="es-ES" b="1" dirty="0" smtClean="0">
              <a:solidFill>
                <a:srgbClr val="00F6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332656" cy="332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59876</TotalTime>
  <Words>4731</Words>
  <Application>Microsoft Office PowerPoint</Application>
  <PresentationFormat>Presentación en pantalla (4:3)</PresentationFormat>
  <Paragraphs>650</Paragraphs>
  <Slides>65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6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</dc:creator>
  <cp:lastModifiedBy>usuario</cp:lastModifiedBy>
  <cp:revision>873</cp:revision>
  <dcterms:created xsi:type="dcterms:W3CDTF">2012-07-12T10:05:58Z</dcterms:created>
  <dcterms:modified xsi:type="dcterms:W3CDTF">2015-05-17T18:16:33Z</dcterms:modified>
</cp:coreProperties>
</file>